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Public Sans Thin" charset="1" panose="00000000000000000000"/>
      <p:regular r:id="rId14"/>
    </p:embeddedFont>
    <p:embeddedFont>
      <p:font typeface="Public Sans Thin Italics" charset="1" panose="00000000000000000000"/>
      <p:regular r:id="rId15"/>
    </p:embeddedFont>
    <p:embeddedFont>
      <p:font typeface="Public Sans Medium" charset="1" panose="00000000000000000000"/>
      <p:regular r:id="rId16"/>
    </p:embeddedFont>
    <p:embeddedFont>
      <p:font typeface="Public Sans Medium Italics" charset="1" panose="00000000000000000000"/>
      <p:regular r:id="rId17"/>
    </p:embeddedFont>
    <p:embeddedFont>
      <p:font typeface="Public Sans Heavy" charset="1" panose="00000000000000000000"/>
      <p:regular r:id="rId18"/>
    </p:embeddedFont>
    <p:embeddedFont>
      <p:font typeface="Public Sans Heav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17" Target="../media/image36.png" Type="http://schemas.openxmlformats.org/officeDocument/2006/relationships/image"/><Relationship Id="rId18" Target="../media/image37.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6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3.png" Type="http://schemas.openxmlformats.org/officeDocument/2006/relationships/image"/><Relationship Id="rId12" Target="../media/image64.pn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6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6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3.png" Type="http://schemas.openxmlformats.org/officeDocument/2006/relationships/image"/><Relationship Id="rId12" Target="../media/image64.png" Type="http://schemas.openxmlformats.org/officeDocument/2006/relationships/image"/><Relationship Id="rId13" Target="../media/image68.png" Type="http://schemas.openxmlformats.org/officeDocument/2006/relationships/image"/><Relationship Id="rId14" Target="../media/image69.pn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6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7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362218" y="2454057"/>
            <a:ext cx="5269399" cy="5133969"/>
          </a:xfrm>
          <a:custGeom>
            <a:avLst/>
            <a:gdLst/>
            <a:ahLst/>
            <a:cxnLst/>
            <a:rect r="r" b="b" t="t" l="l"/>
            <a:pathLst>
              <a:path h="5133969" w="5269399">
                <a:moveTo>
                  <a:pt x="0" y="0"/>
                </a:moveTo>
                <a:lnTo>
                  <a:pt x="5269399" y="0"/>
                </a:lnTo>
                <a:lnTo>
                  <a:pt x="5269399" y="5133969"/>
                </a:lnTo>
                <a:lnTo>
                  <a:pt x="0" y="5133969"/>
                </a:lnTo>
                <a:lnTo>
                  <a:pt x="0" y="0"/>
                </a:lnTo>
                <a:close/>
              </a:path>
            </a:pathLst>
          </a:custGeom>
          <a:blipFill>
            <a:blip r:embed="rId2"/>
            <a:stretch>
              <a:fillRect l="-9242" t="0" r="-136682" b="0"/>
            </a:stretch>
          </a:blipFill>
        </p:spPr>
      </p:sp>
      <p:sp>
        <p:nvSpPr>
          <p:cNvPr name="TextBox 3" id="3"/>
          <p:cNvSpPr txBox="true"/>
          <p:nvPr/>
        </p:nvSpPr>
        <p:spPr>
          <a:xfrm rot="0">
            <a:off x="5831177" y="2955707"/>
            <a:ext cx="9382934" cy="3481205"/>
          </a:xfrm>
          <a:prstGeom prst="rect">
            <a:avLst/>
          </a:prstGeom>
        </p:spPr>
        <p:txBody>
          <a:bodyPr anchor="t" rtlCol="false" tIns="0" lIns="0" bIns="0" rIns="0">
            <a:spAutoFit/>
          </a:bodyPr>
          <a:lstStyle/>
          <a:p>
            <a:pPr>
              <a:lnSpc>
                <a:spcPts val="13344"/>
              </a:lnSpc>
            </a:pPr>
            <a:r>
              <a:rPr lang="en-US" sz="13900" spc="-1445">
                <a:solidFill>
                  <a:srgbClr val="031F3B"/>
                </a:solidFill>
                <a:latin typeface="Public Sans"/>
              </a:rPr>
              <a:t>Expansion internationale</a:t>
            </a:r>
          </a:p>
        </p:txBody>
      </p:sp>
      <p:sp>
        <p:nvSpPr>
          <p:cNvPr name="TextBox 4" id="4"/>
          <p:cNvSpPr txBox="true"/>
          <p:nvPr/>
        </p:nvSpPr>
        <p:spPr>
          <a:xfrm rot="0">
            <a:off x="5949248" y="6450435"/>
            <a:ext cx="7773976" cy="538104"/>
          </a:xfrm>
          <a:prstGeom prst="rect">
            <a:avLst/>
          </a:prstGeom>
        </p:spPr>
        <p:txBody>
          <a:bodyPr anchor="t" rtlCol="false" tIns="0" lIns="0" bIns="0" rIns="0">
            <a:spAutoFit/>
          </a:bodyPr>
          <a:lstStyle/>
          <a:p>
            <a:pPr marL="0" indent="0" lvl="0">
              <a:lnSpc>
                <a:spcPts val="3692"/>
              </a:lnSpc>
              <a:spcBef>
                <a:spcPct val="0"/>
              </a:spcBef>
            </a:pPr>
            <a:r>
              <a:rPr lang="en-US" sz="4795" spc="-393">
                <a:solidFill>
                  <a:srgbClr val="DFAE3E"/>
                </a:solidFill>
                <a:latin typeface="Public Sans"/>
              </a:rPr>
              <a:t>Analyse préliminaire du marché</a:t>
            </a:r>
          </a:p>
        </p:txBody>
      </p:sp>
      <p:sp>
        <p:nvSpPr>
          <p:cNvPr name="TextBox 5" id="5"/>
          <p:cNvSpPr txBox="true"/>
          <p:nvPr/>
        </p:nvSpPr>
        <p:spPr>
          <a:xfrm rot="0">
            <a:off x="5949248" y="7299100"/>
            <a:ext cx="7773976" cy="288925"/>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031F3B"/>
                </a:solidFill>
                <a:latin typeface="Public Sans"/>
              </a:rPr>
              <a:t>Lokman AALIOUI</a:t>
            </a:r>
          </a:p>
        </p:txBody>
      </p:sp>
      <p:sp>
        <p:nvSpPr>
          <p:cNvPr name="TextBox 6" id="6"/>
          <p:cNvSpPr txBox="true"/>
          <p:nvPr/>
        </p:nvSpPr>
        <p:spPr>
          <a:xfrm rot="0">
            <a:off x="5949248" y="2539782"/>
            <a:ext cx="2962544" cy="288925"/>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031F3B"/>
                </a:solidFill>
                <a:latin typeface="Public Sans"/>
              </a:rPr>
              <a:t>Fevrier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138315" y="1581612"/>
            <a:ext cx="18056771" cy="8426739"/>
            <a:chOff x="0" y="0"/>
            <a:chExt cx="4683543" cy="2185717"/>
          </a:xfrm>
        </p:grpSpPr>
        <p:sp>
          <p:nvSpPr>
            <p:cNvPr name="Freeform 3" id="3"/>
            <p:cNvSpPr/>
            <p:nvPr/>
          </p:nvSpPr>
          <p:spPr>
            <a:xfrm flipH="false" flipV="false" rot="0">
              <a:off x="0" y="0"/>
              <a:ext cx="4683542" cy="2185717"/>
            </a:xfrm>
            <a:custGeom>
              <a:avLst/>
              <a:gdLst/>
              <a:ahLst/>
              <a:cxnLst/>
              <a:rect r="r" b="b" t="t" l="l"/>
              <a:pathLst>
                <a:path h="2185717" w="4683542">
                  <a:moveTo>
                    <a:pt x="7718" y="0"/>
                  </a:moveTo>
                  <a:lnTo>
                    <a:pt x="4675825" y="0"/>
                  </a:lnTo>
                  <a:cubicBezTo>
                    <a:pt x="4680087" y="0"/>
                    <a:pt x="4683542" y="3455"/>
                    <a:pt x="4683542" y="7718"/>
                  </a:cubicBezTo>
                  <a:lnTo>
                    <a:pt x="4683542" y="2177999"/>
                  </a:lnTo>
                  <a:cubicBezTo>
                    <a:pt x="4683542" y="2182262"/>
                    <a:pt x="4680087" y="2185717"/>
                    <a:pt x="4675825" y="2185717"/>
                  </a:cubicBezTo>
                  <a:lnTo>
                    <a:pt x="7718" y="2185717"/>
                  </a:lnTo>
                  <a:cubicBezTo>
                    <a:pt x="3455" y="2185717"/>
                    <a:pt x="0" y="2182262"/>
                    <a:pt x="0" y="2177999"/>
                  </a:cubicBezTo>
                  <a:lnTo>
                    <a:pt x="0" y="7718"/>
                  </a:lnTo>
                  <a:cubicBezTo>
                    <a:pt x="0" y="3455"/>
                    <a:pt x="3455" y="0"/>
                    <a:pt x="7718"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4683543" cy="2099992"/>
            </a:xfrm>
            <a:prstGeom prst="rect">
              <a:avLst/>
            </a:prstGeom>
          </p:spPr>
          <p:txBody>
            <a:bodyPr anchor="ctr" rtlCol="false" tIns="50800" lIns="50800" bIns="50800" rIns="50800"/>
            <a:lstStyle/>
            <a:p>
              <a:pPr algn="ctr">
                <a:lnSpc>
                  <a:spcPts val="1925"/>
                </a:lnSpc>
              </a:pPr>
            </a:p>
          </p:txBody>
        </p:sp>
      </p:grpSp>
      <p:sp>
        <p:nvSpPr>
          <p:cNvPr name="TextBox 5" id="5"/>
          <p:cNvSpPr txBox="true"/>
          <p:nvPr/>
        </p:nvSpPr>
        <p:spPr>
          <a:xfrm rot="0">
            <a:off x="885702" y="2747934"/>
            <a:ext cx="16481501" cy="722185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Afin de sélectionner nos les indicateurs les plus pertinents pamis les 3665 disponibles, nous allons nous inspirer de l’analyse PESTEL. L'analyse PESTEL aide à comprendre le paysage macro-environnemental dans lequel une entreprise opère ou souhaite opérer, permettant ainsi de prendre des décisions stratégiques plus éclairées. Elle évalue 6 critères : Politique, Economique, Socioculturel, Technologique, Environnemental, et Légal. Nous recherchons donc  les indicateurs par les mots clés suivants :</a:t>
            </a: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r>
              <a:rPr lang="en-US" sz="1799" spc="-30">
                <a:solidFill>
                  <a:srgbClr val="031F3B"/>
                </a:solidFill>
                <a:latin typeface="Public Sans"/>
              </a:rPr>
              <a:t>Nous disposons d’une préséléction de </a:t>
            </a:r>
            <a:r>
              <a:rPr lang="en-US" sz="1799" spc="-30">
                <a:solidFill>
                  <a:srgbClr val="031F3B"/>
                </a:solidFill>
                <a:latin typeface="Public Sans Bold"/>
              </a:rPr>
              <a:t>28 indicateurs</a:t>
            </a:r>
            <a:r>
              <a:rPr lang="en-US" sz="1799" spc="-30">
                <a:solidFill>
                  <a:srgbClr val="031F3B"/>
                </a:solidFill>
                <a:latin typeface="Public Sans"/>
              </a:rPr>
              <a:t>  correspondants à notre approche PESTEL.</a:t>
            </a:r>
          </a:p>
          <a:p>
            <a:pPr algn="just">
              <a:lnSpc>
                <a:spcPts val="2519"/>
              </a:lnSpc>
              <a:spcBef>
                <a:spcPct val="0"/>
              </a:spcBef>
            </a:pPr>
          </a:p>
        </p:txBody>
      </p:sp>
      <p:sp>
        <p:nvSpPr>
          <p:cNvPr name="TextBox 6" id="6"/>
          <p:cNvSpPr txBox="true"/>
          <p:nvPr/>
        </p:nvSpPr>
        <p:spPr>
          <a:xfrm rot="0">
            <a:off x="11408803" y="5756881"/>
            <a:ext cx="2798461" cy="3449955"/>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social </a:t>
            </a:r>
          </a:p>
          <a:p>
            <a:pPr algn="ctr">
              <a:lnSpc>
                <a:spcPts val="2519"/>
              </a:lnSpc>
            </a:pPr>
            <a:r>
              <a:rPr lang="en-US" sz="1799" spc="-30">
                <a:solidFill>
                  <a:srgbClr val="031F3B"/>
                </a:solidFill>
                <a:latin typeface="Public Sans Bold"/>
              </a:rPr>
              <a:t>Chômage</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r>
              <a:rPr lang="en-US" sz="1799" spc="-30">
                <a:solidFill>
                  <a:srgbClr val="031F3B"/>
                </a:solidFill>
                <a:latin typeface="Public Sans"/>
              </a:rPr>
              <a:t>3 indicateurs </a:t>
            </a:r>
          </a:p>
          <a:p>
            <a:pPr algn="ctr">
              <a:lnSpc>
                <a:spcPts val="2519"/>
              </a:lnSpc>
              <a:spcBef>
                <a:spcPct val="0"/>
              </a:spcBef>
            </a:pPr>
          </a:p>
        </p:txBody>
      </p:sp>
      <p:sp>
        <p:nvSpPr>
          <p:cNvPr name="TextBox 7" id="7"/>
          <p:cNvSpPr txBox="true"/>
          <p:nvPr/>
        </p:nvSpPr>
        <p:spPr>
          <a:xfrm rot="0">
            <a:off x="8031378" y="5756881"/>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économique </a:t>
            </a:r>
            <a:r>
              <a:rPr lang="en-US" sz="1799" spc="-30">
                <a:solidFill>
                  <a:srgbClr val="031F3B"/>
                </a:solidFill>
                <a:latin typeface="Public Sans Bold"/>
              </a:rPr>
              <a:t>Richesse</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r>
              <a:rPr lang="en-US" sz="1799" spc="-30">
                <a:solidFill>
                  <a:srgbClr val="031F3B"/>
                </a:solidFill>
                <a:latin typeface="Public Sans"/>
              </a:rPr>
              <a:t>2 indicateurs </a:t>
            </a:r>
          </a:p>
        </p:txBody>
      </p:sp>
      <p:sp>
        <p:nvSpPr>
          <p:cNvPr name="TextBox 8" id="8"/>
          <p:cNvSpPr txBox="true"/>
          <p:nvPr/>
        </p:nvSpPr>
        <p:spPr>
          <a:xfrm rot="0">
            <a:off x="4651892" y="5756881"/>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Démographique </a:t>
            </a:r>
            <a:r>
              <a:rPr lang="en-US" sz="1799" spc="-30">
                <a:solidFill>
                  <a:srgbClr val="031F3B"/>
                </a:solidFill>
                <a:latin typeface="Public Sans Bold"/>
              </a:rPr>
              <a:t>Population</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r>
              <a:rPr lang="en-US" sz="1799" spc="-30">
                <a:solidFill>
                  <a:srgbClr val="031F3B"/>
                </a:solidFill>
                <a:latin typeface="Public Sans"/>
              </a:rPr>
              <a:t>1 indicateur</a:t>
            </a:r>
          </a:p>
        </p:txBody>
      </p:sp>
      <p:grpSp>
        <p:nvGrpSpPr>
          <p:cNvPr name="Group 9" id="9"/>
          <p:cNvGrpSpPr/>
          <p:nvPr/>
        </p:nvGrpSpPr>
        <p:grpSpPr>
          <a:xfrm rot="0">
            <a:off x="7302136"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8284285"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18742" y="4510234"/>
            <a:ext cx="962839" cy="962839"/>
          </a:xfrm>
          <a:custGeom>
            <a:avLst/>
            <a:gdLst/>
            <a:ahLst/>
            <a:cxnLst/>
            <a:rect r="r" b="b" t="t" l="l"/>
            <a:pathLst>
              <a:path h="962839" w="962839">
                <a:moveTo>
                  <a:pt x="0" y="0"/>
                </a:moveTo>
                <a:lnTo>
                  <a:pt x="962839" y="0"/>
                </a:lnTo>
                <a:lnTo>
                  <a:pt x="962839" y="962839"/>
                </a:lnTo>
                <a:lnTo>
                  <a:pt x="0" y="962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660891" y="4562036"/>
            <a:ext cx="796743" cy="911037"/>
          </a:xfrm>
          <a:custGeom>
            <a:avLst/>
            <a:gdLst/>
            <a:ahLst/>
            <a:cxnLst/>
            <a:rect r="r" b="b" t="t" l="l"/>
            <a:pathLst>
              <a:path h="911037" w="796743">
                <a:moveTo>
                  <a:pt x="0" y="0"/>
                </a:moveTo>
                <a:lnTo>
                  <a:pt x="796743" y="0"/>
                </a:lnTo>
                <a:lnTo>
                  <a:pt x="796743" y="911037"/>
                </a:lnTo>
                <a:lnTo>
                  <a:pt x="0" y="911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434993" y="4522411"/>
            <a:ext cx="746081" cy="938467"/>
          </a:xfrm>
          <a:custGeom>
            <a:avLst/>
            <a:gdLst/>
            <a:ahLst/>
            <a:cxnLst/>
            <a:rect r="r" b="b" t="t" l="l"/>
            <a:pathLst>
              <a:path h="938467" w="746081">
                <a:moveTo>
                  <a:pt x="0" y="0"/>
                </a:moveTo>
                <a:lnTo>
                  <a:pt x="746082" y="0"/>
                </a:lnTo>
                <a:lnTo>
                  <a:pt x="746082" y="938467"/>
                </a:lnTo>
                <a:lnTo>
                  <a:pt x="0" y="9384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511505" y="4862950"/>
            <a:ext cx="984069" cy="610123"/>
          </a:xfrm>
          <a:custGeom>
            <a:avLst/>
            <a:gdLst/>
            <a:ahLst/>
            <a:cxnLst/>
            <a:rect r="r" b="b" t="t" l="l"/>
            <a:pathLst>
              <a:path h="610123" w="984069">
                <a:moveTo>
                  <a:pt x="0" y="0"/>
                </a:moveTo>
                <a:lnTo>
                  <a:pt x="984070" y="0"/>
                </a:lnTo>
                <a:lnTo>
                  <a:pt x="984070" y="610123"/>
                </a:lnTo>
                <a:lnTo>
                  <a:pt x="0" y="6101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4550358" y="6894298"/>
            <a:ext cx="2906365" cy="1395126"/>
          </a:xfrm>
          <a:custGeom>
            <a:avLst/>
            <a:gdLst/>
            <a:ahLst/>
            <a:cxnLst/>
            <a:rect r="r" b="b" t="t" l="l"/>
            <a:pathLst>
              <a:path h="1395126" w="2906365">
                <a:moveTo>
                  <a:pt x="0" y="0"/>
                </a:moveTo>
                <a:lnTo>
                  <a:pt x="2906364" y="0"/>
                </a:lnTo>
                <a:lnTo>
                  <a:pt x="2906364" y="1395127"/>
                </a:lnTo>
                <a:lnTo>
                  <a:pt x="0" y="1395127"/>
                </a:lnTo>
                <a:lnTo>
                  <a:pt x="0" y="0"/>
                </a:lnTo>
                <a:close/>
              </a:path>
            </a:pathLst>
          </a:custGeom>
          <a:blipFill>
            <a:blip r:embed="rId12"/>
            <a:stretch>
              <a:fillRect l="0" t="0" r="0" b="-302026"/>
            </a:stretch>
          </a:blipFill>
        </p:spPr>
      </p:sp>
      <p:sp>
        <p:nvSpPr>
          <p:cNvPr name="Freeform 18" id="18"/>
          <p:cNvSpPr/>
          <p:nvPr/>
        </p:nvSpPr>
        <p:spPr>
          <a:xfrm flipH="false" flipV="false" rot="0">
            <a:off x="11561293" y="7804877"/>
            <a:ext cx="2053517" cy="461130"/>
          </a:xfrm>
          <a:custGeom>
            <a:avLst/>
            <a:gdLst/>
            <a:ahLst/>
            <a:cxnLst/>
            <a:rect r="r" b="b" t="t" l="l"/>
            <a:pathLst>
              <a:path h="461130" w="2053517">
                <a:moveTo>
                  <a:pt x="0" y="0"/>
                </a:moveTo>
                <a:lnTo>
                  <a:pt x="2053517" y="0"/>
                </a:lnTo>
                <a:lnTo>
                  <a:pt x="2053517" y="461130"/>
                </a:lnTo>
                <a:lnTo>
                  <a:pt x="0" y="461130"/>
                </a:lnTo>
                <a:lnTo>
                  <a:pt x="0" y="0"/>
                </a:lnTo>
                <a:close/>
              </a:path>
            </a:pathLst>
          </a:custGeom>
          <a:blipFill>
            <a:blip r:embed="rId13"/>
            <a:stretch>
              <a:fillRect l="-236258" t="0" r="0" b="0"/>
            </a:stretch>
          </a:blipFill>
        </p:spPr>
      </p:sp>
      <p:sp>
        <p:nvSpPr>
          <p:cNvPr name="Freeform 19" id="19"/>
          <p:cNvSpPr/>
          <p:nvPr/>
        </p:nvSpPr>
        <p:spPr>
          <a:xfrm flipH="false" flipV="false" rot="0">
            <a:off x="11562472" y="7343746"/>
            <a:ext cx="2492302" cy="461130"/>
          </a:xfrm>
          <a:custGeom>
            <a:avLst/>
            <a:gdLst/>
            <a:ahLst/>
            <a:cxnLst/>
            <a:rect r="r" b="b" t="t" l="l"/>
            <a:pathLst>
              <a:path h="461130" w="2492302">
                <a:moveTo>
                  <a:pt x="0" y="0"/>
                </a:moveTo>
                <a:lnTo>
                  <a:pt x="2492302" y="0"/>
                </a:lnTo>
                <a:lnTo>
                  <a:pt x="2492302" y="461131"/>
                </a:lnTo>
                <a:lnTo>
                  <a:pt x="0" y="461131"/>
                </a:lnTo>
                <a:lnTo>
                  <a:pt x="0" y="0"/>
                </a:lnTo>
                <a:close/>
              </a:path>
            </a:pathLst>
          </a:custGeom>
          <a:blipFill>
            <a:blip r:embed="rId13"/>
            <a:stretch>
              <a:fillRect l="-97603" t="0" r="-79454" b="0"/>
            </a:stretch>
          </a:blipFill>
        </p:spPr>
      </p:sp>
      <p:sp>
        <p:nvSpPr>
          <p:cNvPr name="Freeform 20" id="20"/>
          <p:cNvSpPr/>
          <p:nvPr/>
        </p:nvSpPr>
        <p:spPr>
          <a:xfrm flipH="false" flipV="false" rot="0">
            <a:off x="11561293" y="6885205"/>
            <a:ext cx="2493481" cy="458541"/>
          </a:xfrm>
          <a:custGeom>
            <a:avLst/>
            <a:gdLst/>
            <a:ahLst/>
            <a:cxnLst/>
            <a:rect r="r" b="b" t="t" l="l"/>
            <a:pathLst>
              <a:path h="458541" w="2493481">
                <a:moveTo>
                  <a:pt x="0" y="0"/>
                </a:moveTo>
                <a:lnTo>
                  <a:pt x="2493481" y="0"/>
                </a:lnTo>
                <a:lnTo>
                  <a:pt x="2493481" y="458541"/>
                </a:lnTo>
                <a:lnTo>
                  <a:pt x="0" y="458541"/>
                </a:lnTo>
                <a:lnTo>
                  <a:pt x="0" y="0"/>
                </a:lnTo>
                <a:close/>
              </a:path>
            </a:pathLst>
          </a:custGeom>
          <a:blipFill>
            <a:blip r:embed="rId13"/>
            <a:stretch>
              <a:fillRect l="0" t="0" r="-176927" b="-564"/>
            </a:stretch>
          </a:blipFill>
        </p:spPr>
      </p:sp>
      <p:sp>
        <p:nvSpPr>
          <p:cNvPr name="Freeform 21" id="21"/>
          <p:cNvSpPr/>
          <p:nvPr/>
        </p:nvSpPr>
        <p:spPr>
          <a:xfrm flipH="false" flipV="false" rot="0">
            <a:off x="8342573" y="6927810"/>
            <a:ext cx="2176071" cy="452681"/>
          </a:xfrm>
          <a:custGeom>
            <a:avLst/>
            <a:gdLst/>
            <a:ahLst/>
            <a:cxnLst/>
            <a:rect r="r" b="b" t="t" l="l"/>
            <a:pathLst>
              <a:path h="452681" w="2176071">
                <a:moveTo>
                  <a:pt x="0" y="0"/>
                </a:moveTo>
                <a:lnTo>
                  <a:pt x="2176071" y="0"/>
                </a:lnTo>
                <a:lnTo>
                  <a:pt x="2176071" y="452681"/>
                </a:lnTo>
                <a:lnTo>
                  <a:pt x="0" y="452681"/>
                </a:lnTo>
                <a:lnTo>
                  <a:pt x="0" y="0"/>
                </a:lnTo>
                <a:close/>
              </a:path>
            </a:pathLst>
          </a:custGeom>
          <a:blipFill>
            <a:blip r:embed="rId14"/>
            <a:stretch>
              <a:fillRect l="0" t="0" r="-111311" b="0"/>
            </a:stretch>
          </a:blipFill>
        </p:spPr>
      </p:sp>
      <p:sp>
        <p:nvSpPr>
          <p:cNvPr name="Freeform 22" id="22"/>
          <p:cNvSpPr/>
          <p:nvPr/>
        </p:nvSpPr>
        <p:spPr>
          <a:xfrm flipH="false" flipV="false" rot="0">
            <a:off x="8345828" y="7362591"/>
            <a:ext cx="2484012" cy="452681"/>
          </a:xfrm>
          <a:custGeom>
            <a:avLst/>
            <a:gdLst/>
            <a:ahLst/>
            <a:cxnLst/>
            <a:rect r="r" b="b" t="t" l="l"/>
            <a:pathLst>
              <a:path h="452681" w="2484012">
                <a:moveTo>
                  <a:pt x="0" y="0"/>
                </a:moveTo>
                <a:lnTo>
                  <a:pt x="2484011" y="0"/>
                </a:lnTo>
                <a:lnTo>
                  <a:pt x="2484011" y="452681"/>
                </a:lnTo>
                <a:lnTo>
                  <a:pt x="0" y="452681"/>
                </a:lnTo>
                <a:lnTo>
                  <a:pt x="0" y="0"/>
                </a:lnTo>
                <a:close/>
              </a:path>
            </a:pathLst>
          </a:custGeom>
          <a:blipFill>
            <a:blip r:embed="rId14"/>
            <a:stretch>
              <a:fillRect l="-85115" t="0" r="0" b="0"/>
            </a:stretch>
          </a:blipFill>
        </p:spPr>
      </p:sp>
      <p:sp>
        <p:nvSpPr>
          <p:cNvPr name="Freeform 23" id="23"/>
          <p:cNvSpPr/>
          <p:nvPr/>
        </p:nvSpPr>
        <p:spPr>
          <a:xfrm flipH="false" flipV="false" rot="0">
            <a:off x="5109310" y="6885205"/>
            <a:ext cx="1899906" cy="537473"/>
          </a:xfrm>
          <a:custGeom>
            <a:avLst/>
            <a:gdLst/>
            <a:ahLst/>
            <a:cxnLst/>
            <a:rect r="r" b="b" t="t" l="l"/>
            <a:pathLst>
              <a:path h="537473" w="1899906">
                <a:moveTo>
                  <a:pt x="0" y="0"/>
                </a:moveTo>
                <a:lnTo>
                  <a:pt x="1899905" y="0"/>
                </a:lnTo>
                <a:lnTo>
                  <a:pt x="1899905" y="537473"/>
                </a:lnTo>
                <a:lnTo>
                  <a:pt x="0" y="537473"/>
                </a:lnTo>
                <a:lnTo>
                  <a:pt x="0" y="0"/>
                </a:lnTo>
                <a:close/>
              </a:path>
            </a:pathLst>
          </a:custGeom>
          <a:blipFill>
            <a:blip r:embed="rId15"/>
            <a:stretch>
              <a:fillRect l="0" t="0" r="0" b="0"/>
            </a:stretch>
          </a:blipFill>
        </p:spPr>
      </p:sp>
      <p:sp>
        <p:nvSpPr>
          <p:cNvPr name="Freeform 24" id="24"/>
          <p:cNvSpPr/>
          <p:nvPr/>
        </p:nvSpPr>
        <p:spPr>
          <a:xfrm flipH="false" flipV="false" rot="0">
            <a:off x="1028700" y="6894298"/>
            <a:ext cx="3174013" cy="1425067"/>
          </a:xfrm>
          <a:custGeom>
            <a:avLst/>
            <a:gdLst/>
            <a:ahLst/>
            <a:cxnLst/>
            <a:rect r="r" b="b" t="t" l="l"/>
            <a:pathLst>
              <a:path h="1425067" w="3174013">
                <a:moveTo>
                  <a:pt x="0" y="0"/>
                </a:moveTo>
                <a:lnTo>
                  <a:pt x="3174013" y="0"/>
                </a:lnTo>
                <a:lnTo>
                  <a:pt x="3174013" y="1425067"/>
                </a:lnTo>
                <a:lnTo>
                  <a:pt x="0" y="1425067"/>
                </a:lnTo>
                <a:lnTo>
                  <a:pt x="0" y="0"/>
                </a:lnTo>
                <a:close/>
              </a:path>
            </a:pathLst>
          </a:custGeom>
          <a:blipFill>
            <a:blip r:embed="rId16"/>
            <a:stretch>
              <a:fillRect l="0" t="0" r="0" b="0"/>
            </a:stretch>
          </a:blipFill>
        </p:spPr>
      </p:sp>
      <p:sp>
        <p:nvSpPr>
          <p:cNvPr name="Freeform 25" id="25"/>
          <p:cNvSpPr/>
          <p:nvPr/>
        </p:nvSpPr>
        <p:spPr>
          <a:xfrm flipH="false" flipV="false" rot="0">
            <a:off x="9040508" y="4680676"/>
            <a:ext cx="780202" cy="780202"/>
          </a:xfrm>
          <a:custGeom>
            <a:avLst/>
            <a:gdLst/>
            <a:ahLst/>
            <a:cxnLst/>
            <a:rect r="r" b="b" t="t" l="l"/>
            <a:pathLst>
              <a:path h="780202" w="780202">
                <a:moveTo>
                  <a:pt x="0" y="0"/>
                </a:moveTo>
                <a:lnTo>
                  <a:pt x="780201" y="0"/>
                </a:lnTo>
                <a:lnTo>
                  <a:pt x="780201" y="780202"/>
                </a:lnTo>
                <a:lnTo>
                  <a:pt x="0" y="7802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Préparation </a:t>
            </a:r>
          </a:p>
        </p:txBody>
      </p:sp>
      <p:sp>
        <p:nvSpPr>
          <p:cNvPr name="TextBox 27" id="27"/>
          <p:cNvSpPr txBox="true"/>
          <p:nvPr/>
        </p:nvSpPr>
        <p:spPr>
          <a:xfrm rot="0">
            <a:off x="7588744"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sp>
        <p:nvSpPr>
          <p:cNvPr name="TextBox 28" id="28"/>
          <p:cNvSpPr txBox="true"/>
          <p:nvPr/>
        </p:nvSpPr>
        <p:spPr>
          <a:xfrm rot="0">
            <a:off x="1100931" y="5757846"/>
            <a:ext cx="2798461" cy="313563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technologique</a:t>
            </a:r>
          </a:p>
          <a:p>
            <a:pPr algn="ctr">
              <a:lnSpc>
                <a:spcPts val="2519"/>
              </a:lnSpc>
            </a:pPr>
            <a:r>
              <a:rPr lang="en-US" sz="1799" spc="-30">
                <a:solidFill>
                  <a:srgbClr val="031F3B"/>
                </a:solidFill>
                <a:latin typeface="Public Sans Bold"/>
              </a:rPr>
              <a:t>Accès internet</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spcBef>
                <a:spcPct val="0"/>
              </a:spcBef>
            </a:pPr>
            <a:r>
              <a:rPr lang="en-US" sz="1799" spc="-30">
                <a:solidFill>
                  <a:srgbClr val="031F3B"/>
                </a:solidFill>
                <a:latin typeface="Public Sans"/>
              </a:rPr>
              <a:t>4 indicateurs </a:t>
            </a:r>
          </a:p>
        </p:txBody>
      </p:sp>
      <p:sp>
        <p:nvSpPr>
          <p:cNvPr name="TextBox 29" id="29"/>
          <p:cNvSpPr txBox="true"/>
          <p:nvPr/>
        </p:nvSpPr>
        <p:spPr>
          <a:xfrm rot="0">
            <a:off x="14460839" y="5756881"/>
            <a:ext cx="2798461" cy="3764280"/>
          </a:xfrm>
          <a:prstGeom prst="rect">
            <a:avLst/>
          </a:prstGeom>
        </p:spPr>
        <p:txBody>
          <a:bodyPr anchor="t" rtlCol="false" tIns="0" lIns="0" bIns="0" rIns="0">
            <a:spAutoFit/>
          </a:bodyPr>
          <a:lstStyle/>
          <a:p>
            <a:pPr algn="ctr">
              <a:lnSpc>
                <a:spcPts val="2519"/>
              </a:lnSpc>
            </a:pPr>
            <a:r>
              <a:rPr lang="en-US" sz="1799" spc="-30">
                <a:solidFill>
                  <a:srgbClr val="031F3B"/>
                </a:solidFill>
                <a:latin typeface="Public Sans"/>
              </a:rPr>
              <a:t>Critère socioculturel  </a:t>
            </a:r>
            <a:r>
              <a:rPr lang="en-US" sz="1799" spc="-30">
                <a:solidFill>
                  <a:srgbClr val="031F3B"/>
                </a:solidFill>
                <a:latin typeface="Public Sans Bold"/>
              </a:rPr>
              <a:t>Education</a:t>
            </a: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p>
          <a:p>
            <a:pPr algn="ctr">
              <a:lnSpc>
                <a:spcPts val="2519"/>
              </a:lnSpc>
            </a:pPr>
            <a:r>
              <a:rPr lang="en-US" sz="1799" spc="-30">
                <a:solidFill>
                  <a:srgbClr val="031F3B"/>
                </a:solidFill>
                <a:latin typeface="Public Sans"/>
              </a:rPr>
              <a:t>18 indicateurs </a:t>
            </a:r>
          </a:p>
          <a:p>
            <a:pPr algn="ctr">
              <a:lnSpc>
                <a:spcPts val="2519"/>
              </a:lnSpc>
            </a:pPr>
          </a:p>
          <a:p>
            <a:pPr algn="ctr">
              <a:lnSpc>
                <a:spcPts val="25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115614" y="2937166"/>
            <a:ext cx="18056771" cy="7166329"/>
            <a:chOff x="0" y="0"/>
            <a:chExt cx="4683543" cy="1858793"/>
          </a:xfrm>
        </p:grpSpPr>
        <p:sp>
          <p:nvSpPr>
            <p:cNvPr name="Freeform 3" id="3"/>
            <p:cNvSpPr/>
            <p:nvPr/>
          </p:nvSpPr>
          <p:spPr>
            <a:xfrm flipH="false" flipV="false" rot="0">
              <a:off x="0" y="0"/>
              <a:ext cx="4683542" cy="1858793"/>
            </a:xfrm>
            <a:custGeom>
              <a:avLst/>
              <a:gdLst/>
              <a:ahLst/>
              <a:cxnLst/>
              <a:rect r="r" b="b" t="t" l="l"/>
              <a:pathLst>
                <a:path h="1858793" w="4683542">
                  <a:moveTo>
                    <a:pt x="7718" y="0"/>
                  </a:moveTo>
                  <a:lnTo>
                    <a:pt x="4675825" y="0"/>
                  </a:lnTo>
                  <a:cubicBezTo>
                    <a:pt x="4680087" y="0"/>
                    <a:pt x="4683542" y="3455"/>
                    <a:pt x="4683542" y="7718"/>
                  </a:cubicBezTo>
                  <a:lnTo>
                    <a:pt x="4683542" y="1851076"/>
                  </a:lnTo>
                  <a:cubicBezTo>
                    <a:pt x="4683542" y="1853123"/>
                    <a:pt x="4682729" y="1855086"/>
                    <a:pt x="4681282" y="1856533"/>
                  </a:cubicBezTo>
                  <a:cubicBezTo>
                    <a:pt x="4679835" y="1857980"/>
                    <a:pt x="4677872" y="1858793"/>
                    <a:pt x="4675825" y="1858793"/>
                  </a:cubicBezTo>
                  <a:lnTo>
                    <a:pt x="7718" y="1858793"/>
                  </a:lnTo>
                  <a:cubicBezTo>
                    <a:pt x="3455" y="1858793"/>
                    <a:pt x="0" y="1855338"/>
                    <a:pt x="0" y="1851076"/>
                  </a:cubicBezTo>
                  <a:lnTo>
                    <a:pt x="0" y="7718"/>
                  </a:lnTo>
                  <a:cubicBezTo>
                    <a:pt x="0" y="3455"/>
                    <a:pt x="3455" y="0"/>
                    <a:pt x="7718"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4683543" cy="1773068"/>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7302136" y="1696470"/>
            <a:ext cx="3683729" cy="983521"/>
            <a:chOff x="0" y="0"/>
            <a:chExt cx="1002912" cy="267768"/>
          </a:xfrm>
        </p:grpSpPr>
        <p:sp>
          <p:nvSpPr>
            <p:cNvPr name="Freeform 6" id="6"/>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7" id="7"/>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8284285"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720050"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3290166"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916023" y="1696470"/>
            <a:ext cx="3683729" cy="983521"/>
            <a:chOff x="0" y="0"/>
            <a:chExt cx="1002912" cy="267768"/>
          </a:xfrm>
        </p:grpSpPr>
        <p:sp>
          <p:nvSpPr>
            <p:cNvPr name="Freeform 14" id="14"/>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5" id="15"/>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12068358"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342978" y="4439037"/>
            <a:ext cx="4754143" cy="5419887"/>
          </a:xfrm>
          <a:custGeom>
            <a:avLst/>
            <a:gdLst/>
            <a:ahLst/>
            <a:cxnLst/>
            <a:rect r="r" b="b" t="t" l="l"/>
            <a:pathLst>
              <a:path h="5419887" w="4754143">
                <a:moveTo>
                  <a:pt x="0" y="0"/>
                </a:moveTo>
                <a:lnTo>
                  <a:pt x="4754144" y="0"/>
                </a:lnTo>
                <a:lnTo>
                  <a:pt x="4754144" y="5419887"/>
                </a:lnTo>
                <a:lnTo>
                  <a:pt x="0" y="5419887"/>
                </a:lnTo>
                <a:lnTo>
                  <a:pt x="0" y="0"/>
                </a:lnTo>
                <a:close/>
              </a:path>
            </a:pathLst>
          </a:custGeom>
          <a:blipFill>
            <a:blip r:embed="rId4"/>
            <a:stretch>
              <a:fillRect l="0" t="0" r="0" b="0"/>
            </a:stretch>
          </a:blipFill>
        </p:spPr>
      </p:sp>
      <p:sp>
        <p:nvSpPr>
          <p:cNvPr name="Freeform 18" id="18"/>
          <p:cNvSpPr/>
          <p:nvPr/>
        </p:nvSpPr>
        <p:spPr>
          <a:xfrm flipH="false" flipV="false" rot="0">
            <a:off x="5221715" y="4439037"/>
            <a:ext cx="7854909" cy="5419887"/>
          </a:xfrm>
          <a:custGeom>
            <a:avLst/>
            <a:gdLst/>
            <a:ahLst/>
            <a:cxnLst/>
            <a:rect r="r" b="b" t="t" l="l"/>
            <a:pathLst>
              <a:path h="5419887" w="7854909">
                <a:moveTo>
                  <a:pt x="0" y="0"/>
                </a:moveTo>
                <a:lnTo>
                  <a:pt x="7854909" y="0"/>
                </a:lnTo>
                <a:lnTo>
                  <a:pt x="7854909" y="5419887"/>
                </a:lnTo>
                <a:lnTo>
                  <a:pt x="0" y="5419887"/>
                </a:lnTo>
                <a:lnTo>
                  <a:pt x="0" y="0"/>
                </a:lnTo>
                <a:close/>
              </a:path>
            </a:pathLst>
          </a:custGeom>
          <a:blipFill>
            <a:blip r:embed="rId5"/>
            <a:stretch>
              <a:fillRect l="0" t="0" r="0" b="0"/>
            </a:stretch>
          </a:blipFill>
        </p:spPr>
      </p:sp>
      <p:sp>
        <p:nvSpPr>
          <p:cNvPr name="Freeform 19" id="19"/>
          <p:cNvSpPr/>
          <p:nvPr/>
        </p:nvSpPr>
        <p:spPr>
          <a:xfrm flipH="false" flipV="false" rot="0">
            <a:off x="13222681" y="4439037"/>
            <a:ext cx="4754143" cy="2273655"/>
          </a:xfrm>
          <a:custGeom>
            <a:avLst/>
            <a:gdLst/>
            <a:ahLst/>
            <a:cxnLst/>
            <a:rect r="r" b="b" t="t" l="l"/>
            <a:pathLst>
              <a:path h="2273655" w="4754143">
                <a:moveTo>
                  <a:pt x="0" y="0"/>
                </a:moveTo>
                <a:lnTo>
                  <a:pt x="4754143" y="0"/>
                </a:lnTo>
                <a:lnTo>
                  <a:pt x="4754143" y="2273654"/>
                </a:lnTo>
                <a:lnTo>
                  <a:pt x="0" y="2273654"/>
                </a:lnTo>
                <a:lnTo>
                  <a:pt x="0" y="0"/>
                </a:lnTo>
                <a:close/>
              </a:path>
            </a:pathLst>
          </a:custGeom>
          <a:blipFill>
            <a:blip r:embed="rId6"/>
            <a:stretch>
              <a:fillRect l="0" t="-3414" r="0" b="-3414"/>
            </a:stretch>
          </a:blipFill>
        </p:spPr>
      </p:sp>
      <p:sp>
        <p:nvSpPr>
          <p:cNvPr name="TextBox 20" id="20"/>
          <p:cNvSpPr txBox="true"/>
          <p:nvPr/>
        </p:nvSpPr>
        <p:spPr>
          <a:xfrm rot="0">
            <a:off x="472286" y="3156241"/>
            <a:ext cx="4606554" cy="344995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Nous observons le taux de remplissage des indicateurs afin de supprimer les indicateurs les moins fournis. </a:t>
            </a:r>
          </a:p>
          <a:p>
            <a:pPr>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spcBef>
                <a:spcPct val="0"/>
              </a:spcBef>
            </a:pPr>
          </a:p>
        </p:txBody>
      </p:sp>
      <p:sp>
        <p:nvSpPr>
          <p:cNvPr name="TextBox 21" id="21"/>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Finalisation</a:t>
            </a:r>
          </a:p>
        </p:txBody>
      </p:sp>
      <p:sp>
        <p:nvSpPr>
          <p:cNvPr name="TextBox 22" id="22"/>
          <p:cNvSpPr txBox="true"/>
          <p:nvPr/>
        </p:nvSpPr>
        <p:spPr>
          <a:xfrm rot="0">
            <a:off x="7588744"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sp>
        <p:nvSpPr>
          <p:cNvPr name="TextBox 23" id="23"/>
          <p:cNvSpPr txBox="true"/>
          <p:nvPr/>
        </p:nvSpPr>
        <p:spPr>
          <a:xfrm rot="0">
            <a:off x="2900005" y="1960578"/>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24" id="24"/>
          <p:cNvSpPr txBox="true"/>
          <p:nvPr/>
        </p:nvSpPr>
        <p:spPr>
          <a:xfrm rot="0">
            <a:off x="11916023"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sp>
        <p:nvSpPr>
          <p:cNvPr name="TextBox 25" id="25"/>
          <p:cNvSpPr txBox="true"/>
          <p:nvPr/>
        </p:nvSpPr>
        <p:spPr>
          <a:xfrm rot="0">
            <a:off x="6679496" y="1831130"/>
            <a:ext cx="4939347" cy="688977"/>
          </a:xfrm>
          <a:prstGeom prst="rect">
            <a:avLst/>
          </a:prstGeom>
        </p:spPr>
        <p:txBody>
          <a:bodyPr anchor="t" rtlCol="false" tIns="0" lIns="0" bIns="0" rIns="0">
            <a:spAutoFit/>
          </a:bodyPr>
          <a:lstStyle/>
          <a:p>
            <a:pPr>
              <a:lnSpc>
                <a:spcPts val="5599"/>
              </a:lnSpc>
              <a:spcBef>
                <a:spcPct val="0"/>
              </a:spcBef>
            </a:pPr>
            <a:r>
              <a:rPr lang="en-US" sz="3999" spc="-67">
                <a:solidFill>
                  <a:srgbClr val="000000"/>
                </a:solidFill>
                <a:latin typeface="Public Sans Bold"/>
              </a:rPr>
              <a:t>+                                            +</a:t>
            </a:r>
          </a:p>
        </p:txBody>
      </p:sp>
      <p:sp>
        <p:nvSpPr>
          <p:cNvPr name="TextBox 26" id="26"/>
          <p:cNvSpPr txBox="true"/>
          <p:nvPr/>
        </p:nvSpPr>
        <p:spPr>
          <a:xfrm rot="0">
            <a:off x="13400474" y="3156241"/>
            <a:ext cx="4340208" cy="344995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Notre choix définitif se porte donc sur les 5 indicateurs suivants : </a:t>
            </a:r>
          </a:p>
          <a:p>
            <a:pPr>
              <a:lnSpc>
                <a:spcPts val="2519"/>
              </a:lnSpc>
            </a:pPr>
          </a:p>
          <a:p>
            <a:pPr>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spcBef>
                <a:spcPct val="0"/>
              </a:spcBef>
            </a:pPr>
          </a:p>
        </p:txBody>
      </p:sp>
      <p:sp>
        <p:nvSpPr>
          <p:cNvPr name="TextBox 27" id="27"/>
          <p:cNvSpPr txBox="true"/>
          <p:nvPr/>
        </p:nvSpPr>
        <p:spPr>
          <a:xfrm rot="0">
            <a:off x="5398822" y="3156241"/>
            <a:ext cx="7456418" cy="282130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Enfin nous observons les corrélations entre les indicateurs afin de ne conserver que les plus discriminants.</a:t>
            </a: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pPr>
          </a:p>
          <a:p>
            <a:pPr algn="just">
              <a:lnSpc>
                <a:spcPts val="2519"/>
              </a:lnSpc>
              <a:spcBef>
                <a:spcPct val="0"/>
              </a:spcBef>
            </a:pPr>
          </a:p>
        </p:txBody>
      </p:sp>
      <p:grpSp>
        <p:nvGrpSpPr>
          <p:cNvPr name="Group 28" id="28"/>
          <p:cNvGrpSpPr/>
          <p:nvPr/>
        </p:nvGrpSpPr>
        <p:grpSpPr>
          <a:xfrm rot="0">
            <a:off x="1098906" y="4335253"/>
            <a:ext cx="336458" cy="1713027"/>
            <a:chOff x="0" y="0"/>
            <a:chExt cx="88614" cy="451168"/>
          </a:xfrm>
        </p:grpSpPr>
        <p:sp>
          <p:nvSpPr>
            <p:cNvPr name="Freeform 29" id="29"/>
            <p:cNvSpPr/>
            <p:nvPr/>
          </p:nvSpPr>
          <p:spPr>
            <a:xfrm flipH="false" flipV="false" rot="0">
              <a:off x="0" y="0"/>
              <a:ext cx="88614" cy="451168"/>
            </a:xfrm>
            <a:custGeom>
              <a:avLst/>
              <a:gdLst/>
              <a:ahLst/>
              <a:cxnLst/>
              <a:rect r="r" b="b" t="t" l="l"/>
              <a:pathLst>
                <a:path h="451168" w="88614">
                  <a:moveTo>
                    <a:pt x="0" y="0"/>
                  </a:moveTo>
                  <a:lnTo>
                    <a:pt x="88614" y="0"/>
                  </a:lnTo>
                  <a:lnTo>
                    <a:pt x="88614" y="451168"/>
                  </a:lnTo>
                  <a:lnTo>
                    <a:pt x="0" y="451168"/>
                  </a:lnTo>
                  <a:close/>
                </a:path>
              </a:pathLst>
            </a:custGeom>
            <a:solidFill>
              <a:srgbClr val="000000">
                <a:alpha val="0"/>
              </a:srgbClr>
            </a:solidFill>
            <a:ln w="28575" cap="sq">
              <a:solidFill>
                <a:srgbClr val="DFAE3E"/>
              </a:solidFill>
              <a:prstDash val="dash"/>
              <a:miter/>
            </a:ln>
          </p:spPr>
        </p:sp>
        <p:sp>
          <p:nvSpPr>
            <p:cNvPr name="TextBox 30" id="30"/>
            <p:cNvSpPr txBox="true"/>
            <p:nvPr/>
          </p:nvSpPr>
          <p:spPr>
            <a:xfrm>
              <a:off x="0" y="85725"/>
              <a:ext cx="88614" cy="365443"/>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Finalisation</a:t>
            </a:r>
          </a:p>
        </p:txBody>
      </p:sp>
      <p:grpSp>
        <p:nvGrpSpPr>
          <p:cNvPr name="Group 3" id="3"/>
          <p:cNvGrpSpPr/>
          <p:nvPr/>
        </p:nvGrpSpPr>
        <p:grpSpPr>
          <a:xfrm rot="0">
            <a:off x="503730" y="1553462"/>
            <a:ext cx="17280540" cy="1024569"/>
            <a:chOff x="0" y="0"/>
            <a:chExt cx="4704708" cy="278944"/>
          </a:xfrm>
        </p:grpSpPr>
        <p:sp>
          <p:nvSpPr>
            <p:cNvPr name="Freeform 4" id="4"/>
            <p:cNvSpPr/>
            <p:nvPr/>
          </p:nvSpPr>
          <p:spPr>
            <a:xfrm flipH="false" flipV="false" rot="0">
              <a:off x="0" y="0"/>
              <a:ext cx="4704708" cy="278944"/>
            </a:xfrm>
            <a:custGeom>
              <a:avLst/>
              <a:gdLst/>
              <a:ahLst/>
              <a:cxnLst/>
              <a:rect r="r" b="b" t="t" l="l"/>
              <a:pathLst>
                <a:path h="278944" w="4704708">
                  <a:moveTo>
                    <a:pt x="8064" y="0"/>
                  </a:moveTo>
                  <a:lnTo>
                    <a:pt x="4696644" y="0"/>
                  </a:lnTo>
                  <a:cubicBezTo>
                    <a:pt x="4698783" y="0"/>
                    <a:pt x="4700834" y="850"/>
                    <a:pt x="4702346" y="2362"/>
                  </a:cubicBezTo>
                  <a:cubicBezTo>
                    <a:pt x="4703859" y="3874"/>
                    <a:pt x="4704708" y="5925"/>
                    <a:pt x="4704708" y="8064"/>
                  </a:cubicBezTo>
                  <a:lnTo>
                    <a:pt x="4704708" y="270879"/>
                  </a:lnTo>
                  <a:cubicBezTo>
                    <a:pt x="4704708" y="273018"/>
                    <a:pt x="4703859" y="275069"/>
                    <a:pt x="4702346" y="276582"/>
                  </a:cubicBezTo>
                  <a:cubicBezTo>
                    <a:pt x="4700834" y="278094"/>
                    <a:pt x="4698783" y="278944"/>
                    <a:pt x="4696644" y="278944"/>
                  </a:cubicBezTo>
                  <a:lnTo>
                    <a:pt x="8064" y="278944"/>
                  </a:lnTo>
                  <a:cubicBezTo>
                    <a:pt x="5925" y="278944"/>
                    <a:pt x="3874" y="278094"/>
                    <a:pt x="2362" y="276582"/>
                  </a:cubicBezTo>
                  <a:cubicBezTo>
                    <a:pt x="850" y="275069"/>
                    <a:pt x="0" y="273018"/>
                    <a:pt x="0" y="270879"/>
                  </a:cubicBezTo>
                  <a:lnTo>
                    <a:pt x="0" y="8064"/>
                  </a:lnTo>
                  <a:cubicBezTo>
                    <a:pt x="0" y="5925"/>
                    <a:pt x="850" y="3874"/>
                    <a:pt x="2362" y="2362"/>
                  </a:cubicBezTo>
                  <a:cubicBezTo>
                    <a:pt x="3874" y="850"/>
                    <a:pt x="5925" y="0"/>
                    <a:pt x="8064" y="0"/>
                  </a:cubicBezTo>
                  <a:close/>
                </a:path>
              </a:pathLst>
            </a:custGeom>
            <a:solidFill>
              <a:srgbClr val="031F3B"/>
            </a:solidFill>
          </p:spPr>
        </p:sp>
        <p:sp>
          <p:nvSpPr>
            <p:cNvPr name="TextBox 5" id="5"/>
            <p:cNvSpPr txBox="true"/>
            <p:nvPr/>
          </p:nvSpPr>
          <p:spPr>
            <a:xfrm>
              <a:off x="0" y="85725"/>
              <a:ext cx="4704708" cy="19321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4504867" y="1663399"/>
            <a:ext cx="804694" cy="804694"/>
          </a:xfrm>
          <a:custGeom>
            <a:avLst/>
            <a:gdLst/>
            <a:ahLst/>
            <a:cxnLst/>
            <a:rect r="r" b="b" t="t" l="l"/>
            <a:pathLst>
              <a:path h="804694" w="804694">
                <a:moveTo>
                  <a:pt x="0" y="0"/>
                </a:moveTo>
                <a:lnTo>
                  <a:pt x="804695" y="0"/>
                </a:lnTo>
                <a:lnTo>
                  <a:pt x="804695" y="804695"/>
                </a:lnTo>
                <a:lnTo>
                  <a:pt x="0" y="80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3079" y="5928605"/>
            <a:ext cx="2515150" cy="3246597"/>
          </a:xfrm>
          <a:custGeom>
            <a:avLst/>
            <a:gdLst/>
            <a:ahLst/>
            <a:cxnLst/>
            <a:rect r="r" b="b" t="t" l="l"/>
            <a:pathLst>
              <a:path h="3246597" w="2515150">
                <a:moveTo>
                  <a:pt x="0" y="0"/>
                </a:moveTo>
                <a:lnTo>
                  <a:pt x="2515151" y="0"/>
                </a:lnTo>
                <a:lnTo>
                  <a:pt x="2515151" y="3246597"/>
                </a:lnTo>
                <a:lnTo>
                  <a:pt x="0" y="3246597"/>
                </a:lnTo>
                <a:lnTo>
                  <a:pt x="0" y="0"/>
                </a:lnTo>
                <a:close/>
              </a:path>
            </a:pathLst>
          </a:custGeom>
          <a:blipFill>
            <a:blip r:embed="rId4"/>
            <a:stretch>
              <a:fillRect l="0" t="0" r="0" b="0"/>
            </a:stretch>
          </a:blipFill>
        </p:spPr>
      </p:sp>
      <p:sp>
        <p:nvSpPr>
          <p:cNvPr name="Freeform 8" id="8"/>
          <p:cNvSpPr/>
          <p:nvPr/>
        </p:nvSpPr>
        <p:spPr>
          <a:xfrm flipH="false" flipV="false" rot="0">
            <a:off x="8272002" y="5947655"/>
            <a:ext cx="8432855" cy="2847869"/>
          </a:xfrm>
          <a:custGeom>
            <a:avLst/>
            <a:gdLst/>
            <a:ahLst/>
            <a:cxnLst/>
            <a:rect r="r" b="b" t="t" l="l"/>
            <a:pathLst>
              <a:path h="2847869" w="8432855">
                <a:moveTo>
                  <a:pt x="0" y="0"/>
                </a:moveTo>
                <a:lnTo>
                  <a:pt x="8432855" y="0"/>
                </a:lnTo>
                <a:lnTo>
                  <a:pt x="8432855" y="2847869"/>
                </a:lnTo>
                <a:lnTo>
                  <a:pt x="0" y="2847869"/>
                </a:lnTo>
                <a:lnTo>
                  <a:pt x="0" y="0"/>
                </a:lnTo>
                <a:close/>
              </a:path>
            </a:pathLst>
          </a:custGeom>
          <a:blipFill>
            <a:blip r:embed="rId5"/>
            <a:stretch>
              <a:fillRect l="0" t="0" r="0" b="0"/>
            </a:stretch>
          </a:blipFill>
        </p:spPr>
      </p:sp>
      <p:sp>
        <p:nvSpPr>
          <p:cNvPr name="TextBox 9" id="9"/>
          <p:cNvSpPr txBox="true"/>
          <p:nvPr/>
        </p:nvSpPr>
        <p:spPr>
          <a:xfrm rot="0">
            <a:off x="2429125" y="2759006"/>
            <a:ext cx="13429750" cy="156400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Pour éviter de déséquilibrer le jeu de donnée, nous décidons de supprimer les pays dont la population est supérieure à 1 milliard, soit la Chine et l'Inde. En réalité ces 2 pays ont des marchés très difficiles à pénetrer, que ce soit culturellement ou politiquement.</a:t>
            </a:r>
          </a:p>
          <a:p>
            <a:pPr algn="l">
              <a:lnSpc>
                <a:spcPts val="2519"/>
              </a:lnSpc>
            </a:pPr>
            <a:r>
              <a:rPr lang="en-US" sz="1799" spc="-30">
                <a:solidFill>
                  <a:srgbClr val="031F3B"/>
                </a:solidFill>
                <a:latin typeface="Public Sans"/>
              </a:rPr>
              <a:t>Aussi nous décidons de supprimer arbitrairement tous les pays dont la population est inférieure à 2 millions d'habitants, nous estimons que c'est un seuil trop faible pour lancer notre produit. </a:t>
            </a:r>
          </a:p>
          <a:p>
            <a:pPr algn="just">
              <a:lnSpc>
                <a:spcPts val="2519"/>
              </a:lnSpc>
              <a:spcBef>
                <a:spcPct val="0"/>
              </a:spcBef>
            </a:pPr>
          </a:p>
        </p:txBody>
      </p:sp>
      <p:sp>
        <p:nvSpPr>
          <p:cNvPr name="TextBox 10" id="10"/>
          <p:cNvSpPr txBox="true"/>
          <p:nvPr/>
        </p:nvSpPr>
        <p:spPr>
          <a:xfrm rot="0">
            <a:off x="5309562" y="1838094"/>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Traitement des valeurs aberrantes</a:t>
            </a:r>
          </a:p>
        </p:txBody>
      </p:sp>
      <p:grpSp>
        <p:nvGrpSpPr>
          <p:cNvPr name="Group 11" id="11"/>
          <p:cNvGrpSpPr/>
          <p:nvPr/>
        </p:nvGrpSpPr>
        <p:grpSpPr>
          <a:xfrm rot="0">
            <a:off x="503730" y="4570661"/>
            <a:ext cx="6170488" cy="1024569"/>
            <a:chOff x="0" y="0"/>
            <a:chExt cx="1679944" cy="278944"/>
          </a:xfrm>
        </p:grpSpPr>
        <p:sp>
          <p:nvSpPr>
            <p:cNvPr name="Freeform 12" id="12"/>
            <p:cNvSpPr/>
            <p:nvPr/>
          </p:nvSpPr>
          <p:spPr>
            <a:xfrm flipH="false" flipV="false" rot="0">
              <a:off x="0" y="0"/>
              <a:ext cx="1679944" cy="278944"/>
            </a:xfrm>
            <a:custGeom>
              <a:avLst/>
              <a:gdLst/>
              <a:ahLst/>
              <a:cxnLst/>
              <a:rect r="r" b="b" t="t" l="l"/>
              <a:pathLst>
                <a:path h="278944" w="1679944">
                  <a:moveTo>
                    <a:pt x="22584" y="0"/>
                  </a:moveTo>
                  <a:lnTo>
                    <a:pt x="1657360" y="0"/>
                  </a:lnTo>
                  <a:cubicBezTo>
                    <a:pt x="1669833" y="0"/>
                    <a:pt x="1679944" y="10111"/>
                    <a:pt x="1679944" y="22584"/>
                  </a:cubicBezTo>
                  <a:lnTo>
                    <a:pt x="1679944" y="256360"/>
                  </a:lnTo>
                  <a:cubicBezTo>
                    <a:pt x="1679944" y="262349"/>
                    <a:pt x="1677565" y="268094"/>
                    <a:pt x="1673329" y="272329"/>
                  </a:cubicBezTo>
                  <a:cubicBezTo>
                    <a:pt x="1669094" y="276564"/>
                    <a:pt x="1663350" y="278944"/>
                    <a:pt x="1657360" y="278944"/>
                  </a:cubicBezTo>
                  <a:lnTo>
                    <a:pt x="22584" y="278944"/>
                  </a:lnTo>
                  <a:cubicBezTo>
                    <a:pt x="16594" y="278944"/>
                    <a:pt x="10850" y="276564"/>
                    <a:pt x="6615" y="272329"/>
                  </a:cubicBezTo>
                  <a:cubicBezTo>
                    <a:pt x="2379" y="268094"/>
                    <a:pt x="0" y="262349"/>
                    <a:pt x="0" y="256360"/>
                  </a:cubicBezTo>
                  <a:lnTo>
                    <a:pt x="0" y="22584"/>
                  </a:lnTo>
                  <a:cubicBezTo>
                    <a:pt x="0" y="16594"/>
                    <a:pt x="2379" y="10850"/>
                    <a:pt x="6615" y="6615"/>
                  </a:cubicBezTo>
                  <a:cubicBezTo>
                    <a:pt x="10850" y="2379"/>
                    <a:pt x="16594" y="0"/>
                    <a:pt x="22584" y="0"/>
                  </a:cubicBezTo>
                  <a:close/>
                </a:path>
              </a:pathLst>
            </a:custGeom>
            <a:solidFill>
              <a:srgbClr val="031F3B"/>
            </a:solidFill>
          </p:spPr>
        </p:sp>
        <p:sp>
          <p:nvSpPr>
            <p:cNvPr name="TextBox 13" id="13"/>
            <p:cNvSpPr txBox="true"/>
            <p:nvPr/>
          </p:nvSpPr>
          <p:spPr>
            <a:xfrm>
              <a:off x="0" y="85725"/>
              <a:ext cx="1679944" cy="193219"/>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0" y="4829365"/>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 Valeurs nulles</a:t>
            </a:r>
          </a:p>
        </p:txBody>
      </p:sp>
      <p:sp>
        <p:nvSpPr>
          <p:cNvPr name="TextBox 15" id="15"/>
          <p:cNvSpPr txBox="true"/>
          <p:nvPr/>
        </p:nvSpPr>
        <p:spPr>
          <a:xfrm rot="0">
            <a:off x="3365054" y="5890505"/>
            <a:ext cx="3163021" cy="3764280"/>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Enfin nous visualisons les pays dont les valeurs sont manquantes sur certains indicateurs.</a:t>
            </a:r>
          </a:p>
          <a:p>
            <a:pPr>
              <a:lnSpc>
                <a:spcPts val="2519"/>
              </a:lnSpc>
            </a:pPr>
            <a:r>
              <a:rPr lang="en-US" sz="1799" spc="-30">
                <a:solidFill>
                  <a:srgbClr val="031F3B"/>
                </a:solidFill>
                <a:latin typeface="Public Sans"/>
              </a:rPr>
              <a:t>Nous constatons qu'il s'agit pour la plupart de pays instables ce qui induit un manque de données nationales sur leurs populations. </a:t>
            </a:r>
          </a:p>
          <a:p>
            <a:pPr algn="l">
              <a:lnSpc>
                <a:spcPts val="2519"/>
              </a:lnSpc>
              <a:spcBef>
                <a:spcPct val="0"/>
              </a:spcBef>
            </a:pPr>
            <a:r>
              <a:rPr lang="en-US" sz="1799" spc="-30">
                <a:solidFill>
                  <a:srgbClr val="031F3B"/>
                </a:solidFill>
                <a:latin typeface="Public Sans"/>
              </a:rPr>
              <a:t>Nous prenons la décision de supprimer ces 10 pays.</a:t>
            </a:r>
          </a:p>
        </p:txBody>
      </p:sp>
      <p:grpSp>
        <p:nvGrpSpPr>
          <p:cNvPr name="Group 16" id="16"/>
          <p:cNvGrpSpPr/>
          <p:nvPr/>
        </p:nvGrpSpPr>
        <p:grpSpPr>
          <a:xfrm rot="0">
            <a:off x="7071154" y="4570661"/>
            <a:ext cx="10713116" cy="1024569"/>
            <a:chOff x="0" y="0"/>
            <a:chExt cx="2916696" cy="278944"/>
          </a:xfrm>
        </p:grpSpPr>
        <p:sp>
          <p:nvSpPr>
            <p:cNvPr name="Freeform 17" id="17"/>
            <p:cNvSpPr/>
            <p:nvPr/>
          </p:nvSpPr>
          <p:spPr>
            <a:xfrm flipH="false" flipV="false" rot="0">
              <a:off x="0" y="0"/>
              <a:ext cx="2916696" cy="278944"/>
            </a:xfrm>
            <a:custGeom>
              <a:avLst/>
              <a:gdLst/>
              <a:ahLst/>
              <a:cxnLst/>
              <a:rect r="r" b="b" t="t" l="l"/>
              <a:pathLst>
                <a:path h="278944" w="2916696">
                  <a:moveTo>
                    <a:pt x="13008" y="0"/>
                  </a:moveTo>
                  <a:lnTo>
                    <a:pt x="2903688" y="0"/>
                  </a:lnTo>
                  <a:cubicBezTo>
                    <a:pt x="2910872" y="0"/>
                    <a:pt x="2916696" y="5824"/>
                    <a:pt x="2916696" y="13008"/>
                  </a:cubicBezTo>
                  <a:lnTo>
                    <a:pt x="2916696" y="265936"/>
                  </a:lnTo>
                  <a:cubicBezTo>
                    <a:pt x="2916696" y="269386"/>
                    <a:pt x="2915326" y="272694"/>
                    <a:pt x="2912886" y="275134"/>
                  </a:cubicBezTo>
                  <a:cubicBezTo>
                    <a:pt x="2910447" y="277573"/>
                    <a:pt x="2907138" y="278944"/>
                    <a:pt x="2903688" y="278944"/>
                  </a:cubicBezTo>
                  <a:lnTo>
                    <a:pt x="13008" y="278944"/>
                  </a:lnTo>
                  <a:cubicBezTo>
                    <a:pt x="9558" y="278944"/>
                    <a:pt x="6249" y="277573"/>
                    <a:pt x="3810" y="275134"/>
                  </a:cubicBezTo>
                  <a:cubicBezTo>
                    <a:pt x="1370" y="272694"/>
                    <a:pt x="0" y="269386"/>
                    <a:pt x="0" y="265936"/>
                  </a:cubicBezTo>
                  <a:lnTo>
                    <a:pt x="0" y="13008"/>
                  </a:lnTo>
                  <a:cubicBezTo>
                    <a:pt x="0" y="9558"/>
                    <a:pt x="1370" y="6249"/>
                    <a:pt x="3810" y="3810"/>
                  </a:cubicBezTo>
                  <a:cubicBezTo>
                    <a:pt x="6249" y="1370"/>
                    <a:pt x="9558" y="0"/>
                    <a:pt x="13008" y="0"/>
                  </a:cubicBezTo>
                  <a:close/>
                </a:path>
              </a:pathLst>
            </a:custGeom>
            <a:solidFill>
              <a:srgbClr val="031F3B"/>
            </a:solidFill>
          </p:spPr>
        </p:sp>
        <p:sp>
          <p:nvSpPr>
            <p:cNvPr name="TextBox 18" id="18"/>
            <p:cNvSpPr txBox="true"/>
            <p:nvPr/>
          </p:nvSpPr>
          <p:spPr>
            <a:xfrm>
              <a:off x="0" y="85725"/>
              <a:ext cx="2916696" cy="193219"/>
            </a:xfrm>
            <a:prstGeom prst="rect">
              <a:avLst/>
            </a:prstGeom>
          </p:spPr>
          <p:txBody>
            <a:bodyPr anchor="ctr" rtlCol="false" tIns="50800" lIns="50800" bIns="50800" rIns="50800"/>
            <a:lstStyle/>
            <a:p>
              <a:pPr algn="ctr">
                <a:lnSpc>
                  <a:spcPts val="1925"/>
                </a:lnSpc>
              </a:pPr>
            </a:p>
          </p:txBody>
        </p:sp>
      </p:grpSp>
      <p:sp>
        <p:nvSpPr>
          <p:cNvPr name="Freeform 19" id="19"/>
          <p:cNvSpPr/>
          <p:nvPr/>
        </p:nvSpPr>
        <p:spPr>
          <a:xfrm flipH="false" flipV="false" rot="0">
            <a:off x="9558829" y="4671280"/>
            <a:ext cx="606715" cy="771475"/>
          </a:xfrm>
          <a:custGeom>
            <a:avLst/>
            <a:gdLst/>
            <a:ahLst/>
            <a:cxnLst/>
            <a:rect r="r" b="b" t="t" l="l"/>
            <a:pathLst>
              <a:path h="771475" w="606715">
                <a:moveTo>
                  <a:pt x="0" y="0"/>
                </a:moveTo>
                <a:lnTo>
                  <a:pt x="606715" y="0"/>
                </a:lnTo>
                <a:lnTo>
                  <a:pt x="606715" y="771475"/>
                </a:lnTo>
                <a:lnTo>
                  <a:pt x="0" y="771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8845139" y="4829365"/>
            <a:ext cx="7071154"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Dataframes finaux</a:t>
            </a:r>
          </a:p>
        </p:txBody>
      </p:sp>
      <p:sp>
        <p:nvSpPr>
          <p:cNvPr name="TextBox 21" id="21"/>
          <p:cNvSpPr txBox="true"/>
          <p:nvPr/>
        </p:nvSpPr>
        <p:spPr>
          <a:xfrm rot="0">
            <a:off x="7385655" y="9005074"/>
            <a:ext cx="10591681" cy="935355"/>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Nous disposons finalement de 2 dataframes contenant 99 pays et 5 indicateurs. Il n'y a plus de valeurs aberrantes ou nulles. Un dataframe correspond à l'année 2010 et l'autre à 2015.</a:t>
            </a:r>
          </a:p>
          <a:p>
            <a:pPr algn="l">
              <a:lnSpc>
                <a:spcPts val="2519"/>
              </a:lnSpc>
              <a:spcBef>
                <a:spcPct val="0"/>
              </a:spcBef>
            </a:pPr>
          </a:p>
        </p:txBody>
      </p:sp>
      <p:sp>
        <p:nvSpPr>
          <p:cNvPr name="Freeform 22" id="22"/>
          <p:cNvSpPr/>
          <p:nvPr/>
        </p:nvSpPr>
        <p:spPr>
          <a:xfrm flipH="false" flipV="false" rot="0">
            <a:off x="1217188" y="4680598"/>
            <a:ext cx="804694" cy="804694"/>
          </a:xfrm>
          <a:custGeom>
            <a:avLst/>
            <a:gdLst/>
            <a:ahLst/>
            <a:cxnLst/>
            <a:rect r="r" b="b" t="t" l="l"/>
            <a:pathLst>
              <a:path h="804694" w="804694">
                <a:moveTo>
                  <a:pt x="0" y="0"/>
                </a:moveTo>
                <a:lnTo>
                  <a:pt x="804695" y="0"/>
                </a:lnTo>
                <a:lnTo>
                  <a:pt x="804695" y="804695"/>
                </a:lnTo>
                <a:lnTo>
                  <a:pt x="0" y="8046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Population</a:t>
            </a:r>
          </a:p>
        </p:txBody>
      </p:sp>
      <p:sp>
        <p:nvSpPr>
          <p:cNvPr name="Freeform 3" id="3"/>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4" id="4"/>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5" id="5"/>
          <p:cNvSpPr/>
          <p:nvPr/>
        </p:nvSpPr>
        <p:spPr>
          <a:xfrm flipH="false" flipV="false" rot="0">
            <a:off x="12362222" y="1827606"/>
            <a:ext cx="5690436" cy="13714236"/>
          </a:xfrm>
          <a:custGeom>
            <a:avLst/>
            <a:gdLst/>
            <a:ahLst/>
            <a:cxnLst/>
            <a:rect r="r" b="b" t="t" l="l"/>
            <a:pathLst>
              <a:path h="13714236" w="5690436">
                <a:moveTo>
                  <a:pt x="0" y="0"/>
                </a:moveTo>
                <a:lnTo>
                  <a:pt x="5690436" y="0"/>
                </a:lnTo>
                <a:lnTo>
                  <a:pt x="5690436" y="13714236"/>
                </a:lnTo>
                <a:lnTo>
                  <a:pt x="0" y="13714236"/>
                </a:lnTo>
                <a:lnTo>
                  <a:pt x="0" y="0"/>
                </a:lnTo>
                <a:close/>
              </a:path>
            </a:pathLst>
          </a:custGeom>
          <a:blipFill>
            <a:blip r:embed="rId4"/>
            <a:stretch>
              <a:fillRect l="0" t="0" r="0" b="0"/>
            </a:stretch>
          </a:blipFill>
        </p:spPr>
      </p:sp>
      <p:sp>
        <p:nvSpPr>
          <p:cNvPr name="Freeform 6" id="6"/>
          <p:cNvSpPr/>
          <p:nvPr/>
        </p:nvSpPr>
        <p:spPr>
          <a:xfrm flipH="false" flipV="false" rot="0">
            <a:off x="14262872" y="5143500"/>
            <a:ext cx="2996428" cy="2164919"/>
          </a:xfrm>
          <a:custGeom>
            <a:avLst/>
            <a:gdLst/>
            <a:ahLst/>
            <a:cxnLst/>
            <a:rect r="r" b="b" t="t" l="l"/>
            <a:pathLst>
              <a:path h="2164919" w="2996428">
                <a:moveTo>
                  <a:pt x="0" y="0"/>
                </a:moveTo>
                <a:lnTo>
                  <a:pt x="2996428" y="0"/>
                </a:lnTo>
                <a:lnTo>
                  <a:pt x="2996428" y="2164919"/>
                </a:lnTo>
                <a:lnTo>
                  <a:pt x="0" y="2164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0555" y="6187859"/>
            <a:ext cx="5514441" cy="377571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On peut observer que la médiane semble assez similaire pour les deux années, indiquant que la médiane de la population n'a pas beaucoup changé.</a:t>
            </a:r>
          </a:p>
          <a:p>
            <a:pPr marL="388618" indent="-194309" lvl="1">
              <a:lnSpc>
                <a:spcPts val="2519"/>
              </a:lnSpc>
              <a:buFont typeface="Arial"/>
              <a:buChar char="•"/>
            </a:pPr>
            <a:r>
              <a:rPr lang="en-US" sz="1799" spc="-30">
                <a:solidFill>
                  <a:srgbClr val="031F3B"/>
                </a:solidFill>
                <a:latin typeface="Public Sans"/>
              </a:rPr>
              <a:t>Malgré la suppression de l’Inde et de la Chine, on remarque qu'il y a plusieurs pays qui se distinguent par leur grande population, bien au-delà de l'écart interquartile.</a:t>
            </a:r>
          </a:p>
          <a:p>
            <a:pPr algn="l" marL="388618" indent="-194309" lvl="1">
              <a:lnSpc>
                <a:spcPts val="2519"/>
              </a:lnSpc>
              <a:spcBef>
                <a:spcPct val="0"/>
              </a:spcBef>
              <a:buFont typeface="Arial"/>
              <a:buChar char="•"/>
            </a:pPr>
            <a:r>
              <a:rPr lang="en-US" sz="1799" spc="-30">
                <a:solidFill>
                  <a:srgbClr val="031F3B"/>
                </a:solidFill>
                <a:latin typeface="Public Sans"/>
              </a:rPr>
              <a:t>En comparant les deux années, il semble qu'il n'y ait pas de changements significatifs dans la distribution globale de la population.</a:t>
            </a:r>
          </a:p>
          <a:p>
            <a:pPr algn="l">
              <a:lnSpc>
                <a:spcPts val="2519"/>
              </a:lnSpc>
              <a:spcBef>
                <a:spcPct val="0"/>
              </a:spcBef>
            </a:pPr>
          </a:p>
        </p:txBody>
      </p:sp>
      <p:sp>
        <p:nvSpPr>
          <p:cNvPr name="TextBox 8" id="8"/>
          <p:cNvSpPr txBox="true"/>
          <p:nvPr/>
        </p:nvSpPr>
        <p:spPr>
          <a:xfrm rot="0">
            <a:off x="6125021" y="6187859"/>
            <a:ext cx="6037958" cy="188595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On peut voir que l’Asie du Sud et l’amérique du Nord ont des populations moyennes particulièrement élevées comparées aux autres régions.</a:t>
            </a:r>
          </a:p>
          <a:p>
            <a:pPr algn="l" marL="388618" indent="-194309" lvl="1">
              <a:lnSpc>
                <a:spcPts val="2519"/>
              </a:lnSpc>
              <a:spcBef>
                <a:spcPct val="0"/>
              </a:spcBef>
              <a:buFont typeface="Arial"/>
              <a:buChar char="•"/>
            </a:pPr>
            <a:r>
              <a:rPr lang="en-US" sz="1799" spc="-30">
                <a:solidFill>
                  <a:srgbClr val="031F3B"/>
                </a:solidFill>
                <a:latin typeface="Public Sans"/>
              </a:rPr>
              <a:t>O</a:t>
            </a:r>
            <a:r>
              <a:rPr lang="en-US" sz="1799" spc="-30">
                <a:solidFill>
                  <a:srgbClr val="031F3B"/>
                </a:solidFill>
                <a:latin typeface="Public Sans"/>
              </a:rPr>
              <a:t>n peut observer des tendances dans l'augmentation de la population moyenne dans toutes les régions.</a:t>
            </a:r>
          </a:p>
          <a:p>
            <a:pPr algn="l">
              <a:lnSpc>
                <a:spcPts val="251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2222"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2872" y="5143500"/>
            <a:ext cx="2996428" cy="2162876"/>
          </a:xfrm>
          <a:custGeom>
            <a:avLst/>
            <a:gdLst/>
            <a:ahLst/>
            <a:cxnLst/>
            <a:rect r="r" b="b" t="t" l="l"/>
            <a:pathLst>
              <a:path h="2162876" w="2996428">
                <a:moveTo>
                  <a:pt x="0" y="0"/>
                </a:moveTo>
                <a:lnTo>
                  <a:pt x="2996428" y="0"/>
                </a:lnTo>
                <a:lnTo>
                  <a:pt x="2996428"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TextBox 8" id="8"/>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Richesse</a:t>
            </a:r>
          </a:p>
        </p:txBody>
      </p:sp>
      <p:sp>
        <p:nvSpPr>
          <p:cNvPr name="TextBox 9" id="9"/>
          <p:cNvSpPr txBox="true"/>
          <p:nvPr/>
        </p:nvSpPr>
        <p:spPr>
          <a:xfrm rot="0">
            <a:off x="410555" y="6187859"/>
            <a:ext cx="5514441" cy="377571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La médiane semble similaire pour les deux années, ce qui suggère que la médiane du PNB par pays n'a pas beaucoup changé entre 2010 et 2015.</a:t>
            </a:r>
          </a:p>
          <a:p>
            <a:pPr marL="388618" indent="-194309" lvl="1">
              <a:lnSpc>
                <a:spcPts val="2519"/>
              </a:lnSpc>
              <a:buFont typeface="Arial"/>
              <a:buChar char="•"/>
            </a:pPr>
            <a:r>
              <a:rPr lang="en-US" sz="1799" spc="-30">
                <a:solidFill>
                  <a:srgbClr val="031F3B"/>
                </a:solidFill>
                <a:latin typeface="Public Sans"/>
              </a:rPr>
              <a:t>Il y a des valeurs aberrantes, indiquant la présence de 3 pays ayant un PNB significativement plus élevé que la plupart des autres pays pour les deux années.</a:t>
            </a:r>
          </a:p>
          <a:p>
            <a:pPr marL="388618" indent="-194309" lvl="1">
              <a:lnSpc>
                <a:spcPts val="2519"/>
              </a:lnSpc>
              <a:buFont typeface="Arial"/>
              <a:buChar char="•"/>
            </a:pPr>
            <a:r>
              <a:rPr lang="en-US" sz="1799" spc="-30">
                <a:solidFill>
                  <a:srgbClr val="031F3B"/>
                </a:solidFill>
                <a:latin typeface="Public Sans"/>
              </a:rPr>
              <a:t> La variabilité des valeurs du PNB parmi les pays est relativement constante entre 2010 et 2015.</a:t>
            </a:r>
          </a:p>
          <a:p>
            <a:pPr algn="l">
              <a:lnSpc>
                <a:spcPts val="2519"/>
              </a:lnSpc>
              <a:spcBef>
                <a:spcPct val="0"/>
              </a:spcBef>
            </a:pPr>
          </a:p>
          <a:p>
            <a:pPr algn="l">
              <a:lnSpc>
                <a:spcPts val="2519"/>
              </a:lnSpc>
              <a:spcBef>
                <a:spcPct val="0"/>
              </a:spcBef>
            </a:pPr>
          </a:p>
        </p:txBody>
      </p:sp>
      <p:sp>
        <p:nvSpPr>
          <p:cNvPr name="TextBox 10" id="10"/>
          <p:cNvSpPr txBox="true"/>
          <p:nvPr/>
        </p:nvSpPr>
        <p:spPr>
          <a:xfrm rot="0">
            <a:off x="6125021" y="6187859"/>
            <a:ext cx="6037958" cy="377571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On peut observer une tendance générale à la croissance de la richesse dans la plupart des régions.</a:t>
            </a:r>
          </a:p>
          <a:p>
            <a:pPr marL="388618" indent="-194309" lvl="1">
              <a:lnSpc>
                <a:spcPts val="2519"/>
              </a:lnSpc>
              <a:buFont typeface="Arial"/>
              <a:buChar char="•"/>
            </a:pPr>
            <a:r>
              <a:rPr lang="en-US" sz="1799" spc="-30">
                <a:solidFill>
                  <a:srgbClr val="031F3B"/>
                </a:solidFill>
                <a:latin typeface="Public Sans"/>
              </a:rPr>
              <a:t>Il existe des différences significatives dans la richesse moyenne entre les régions. Les régions telles que l'Amérique du Nord et l'Europe &amp; Asie Centrale affichent des niveaux de richesse beaucoup plus élevés par rapport à des régions comme l'Afrique subsaharienne et l'Asie du Sud.</a:t>
            </a:r>
          </a:p>
          <a:p>
            <a:pPr marL="388618" indent="-194309" lvl="1">
              <a:lnSpc>
                <a:spcPts val="2519"/>
              </a:lnSpc>
              <a:buFont typeface="Arial"/>
              <a:buChar char="•"/>
            </a:pPr>
            <a:r>
              <a:rPr lang="en-US" sz="1799" spc="-30">
                <a:solidFill>
                  <a:srgbClr val="031F3B"/>
                </a:solidFill>
                <a:latin typeface="Public Sans"/>
              </a:rPr>
              <a:t>L’Europe semble avoir la plus faible augmentation entre 2010 et 2015.</a:t>
            </a:r>
          </a:p>
          <a:p>
            <a:pPr algn="l">
              <a:lnSpc>
                <a:spcPts val="2519"/>
              </a:lnSpc>
              <a:spcBef>
                <a:spcPct val="0"/>
              </a:spcBef>
            </a:pPr>
          </a:p>
          <a:p>
            <a:pPr algn="l">
              <a:lnSpc>
                <a:spcPts val="251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7606"/>
            <a:ext cx="5689654" cy="13712352"/>
          </a:xfrm>
          <a:custGeom>
            <a:avLst/>
            <a:gdLst/>
            <a:ahLst/>
            <a:cxnLst/>
            <a:rect r="r" b="b" t="t" l="l"/>
            <a:pathLst>
              <a:path h="13712352" w="5689654">
                <a:moveTo>
                  <a:pt x="0" y="0"/>
                </a:moveTo>
                <a:lnTo>
                  <a:pt x="5689654" y="0"/>
                </a:lnTo>
                <a:lnTo>
                  <a:pt x="5689654" y="13712351"/>
                </a:lnTo>
                <a:lnTo>
                  <a:pt x="0" y="13712351"/>
                </a:lnTo>
                <a:lnTo>
                  <a:pt x="0" y="0"/>
                </a:lnTo>
                <a:close/>
              </a:path>
            </a:pathLst>
          </a:custGeom>
          <a:blipFill>
            <a:blip r:embed="rId4"/>
            <a:stretch>
              <a:fillRect l="0" t="0" r="0" b="0"/>
            </a:stretch>
          </a:blipFill>
        </p:spPr>
      </p:sp>
      <p:sp>
        <p:nvSpPr>
          <p:cNvPr name="Freeform 5" id="5"/>
          <p:cNvSpPr/>
          <p:nvPr/>
        </p:nvSpPr>
        <p:spPr>
          <a:xfrm flipH="false" flipV="false" rot="0">
            <a:off x="14265700" y="5143500"/>
            <a:ext cx="2993600" cy="2162876"/>
          </a:xfrm>
          <a:custGeom>
            <a:avLst/>
            <a:gdLst/>
            <a:ahLst/>
            <a:cxnLst/>
            <a:rect r="r" b="b" t="t" l="l"/>
            <a:pathLst>
              <a:path h="2162876" w="2993600">
                <a:moveTo>
                  <a:pt x="0" y="0"/>
                </a:moveTo>
                <a:lnTo>
                  <a:pt x="2993600" y="0"/>
                </a:lnTo>
                <a:lnTo>
                  <a:pt x="2993600"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TextBox 10" id="10"/>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Chomage</a:t>
            </a:r>
          </a:p>
        </p:txBody>
      </p:sp>
      <p:sp>
        <p:nvSpPr>
          <p:cNvPr name="TextBox 11" id="11"/>
          <p:cNvSpPr txBox="true"/>
          <p:nvPr/>
        </p:nvSpPr>
        <p:spPr>
          <a:xfrm rot="0">
            <a:off x="410555" y="6187859"/>
            <a:ext cx="5514441" cy="314706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La ligne médiane est plus faible entre 2010 et 2015, indiquant une baisse du chomage mondial.</a:t>
            </a:r>
          </a:p>
          <a:p>
            <a:pPr marL="388618" indent="-194309" lvl="1">
              <a:lnSpc>
                <a:spcPts val="2519"/>
              </a:lnSpc>
              <a:buFont typeface="Arial"/>
              <a:buChar char="•"/>
            </a:pPr>
            <a:r>
              <a:rPr lang="en-US" sz="1799" spc="-30">
                <a:solidFill>
                  <a:srgbClr val="031F3B"/>
                </a:solidFill>
                <a:latin typeface="Public Sans"/>
              </a:rPr>
              <a:t> La variabilité du taux de chômage est restée relativement constante.</a:t>
            </a:r>
          </a:p>
          <a:p>
            <a:pPr marL="388618" indent="-194309" lvl="1">
              <a:lnSpc>
                <a:spcPts val="2519"/>
              </a:lnSpc>
              <a:buFont typeface="Arial"/>
              <a:buChar char="•"/>
            </a:pPr>
            <a:r>
              <a:rPr lang="en-US" sz="1799" spc="-30">
                <a:solidFill>
                  <a:srgbClr val="031F3B"/>
                </a:solidFill>
                <a:latin typeface="Public Sans"/>
              </a:rPr>
              <a:t>I</a:t>
            </a:r>
            <a:r>
              <a:rPr lang="en-US" sz="1799" spc="-30">
                <a:solidFill>
                  <a:srgbClr val="031F3B"/>
                </a:solidFill>
                <a:latin typeface="Public Sans"/>
              </a:rPr>
              <a:t>l semble qu'il y ait moins de valeurs aberrantes en 2015 par rapport à 2010, suggérant une possible diminution des cas extrêmes de chômage.</a:t>
            </a:r>
          </a:p>
          <a:p>
            <a:pPr algn="l">
              <a:lnSpc>
                <a:spcPts val="2519"/>
              </a:lnSpc>
              <a:spcBef>
                <a:spcPct val="0"/>
              </a:spcBef>
            </a:pPr>
          </a:p>
          <a:p>
            <a:pPr algn="l">
              <a:lnSpc>
                <a:spcPts val="2519"/>
              </a:lnSpc>
              <a:spcBef>
                <a:spcPct val="0"/>
              </a:spcBef>
            </a:pPr>
          </a:p>
        </p:txBody>
      </p:sp>
      <p:sp>
        <p:nvSpPr>
          <p:cNvPr name="TextBox 12" id="12"/>
          <p:cNvSpPr txBox="true"/>
          <p:nvPr/>
        </p:nvSpPr>
        <p:spPr>
          <a:xfrm rot="0">
            <a:off x="6125021" y="6187859"/>
            <a:ext cx="6037958" cy="188595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On peut voir que le Moyen Orient et l’Afrique ont des taux de chomage supérieurs aux autres régions du monde.</a:t>
            </a:r>
          </a:p>
          <a:p>
            <a:pPr algn="l" marL="388618" indent="-194309" lvl="1">
              <a:lnSpc>
                <a:spcPts val="2519"/>
              </a:lnSpc>
              <a:spcBef>
                <a:spcPct val="0"/>
              </a:spcBef>
              <a:buFont typeface="Arial"/>
              <a:buChar char="•"/>
            </a:pPr>
            <a:r>
              <a:rPr lang="en-US" sz="1799" spc="-30">
                <a:solidFill>
                  <a:srgbClr val="031F3B"/>
                </a:solidFill>
                <a:latin typeface="Public Sans"/>
              </a:rPr>
              <a:t>Le chomage a tendance à diminuer dans toutes les régions sauf au Moyen Orient et en Asie du Sud.</a:t>
            </a:r>
          </a:p>
          <a:p>
            <a:pPr algn="l">
              <a:lnSpc>
                <a:spcPts val="251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2872" y="5143500"/>
            <a:ext cx="2996428" cy="2162876"/>
          </a:xfrm>
          <a:custGeom>
            <a:avLst/>
            <a:gdLst/>
            <a:ahLst/>
            <a:cxnLst/>
            <a:rect r="r" b="b" t="t" l="l"/>
            <a:pathLst>
              <a:path h="2162876" w="2996428">
                <a:moveTo>
                  <a:pt x="0" y="0"/>
                </a:moveTo>
                <a:lnTo>
                  <a:pt x="2996428" y="0"/>
                </a:lnTo>
                <a:lnTo>
                  <a:pt x="2996428" y="2162876"/>
                </a:lnTo>
                <a:lnTo>
                  <a:pt x="0" y="2162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Freeform 10" id="10"/>
          <p:cNvSpPr/>
          <p:nvPr/>
        </p:nvSpPr>
        <p:spPr>
          <a:xfrm flipH="false" flipV="false" rot="0">
            <a:off x="410555" y="1829490"/>
            <a:ext cx="5514050" cy="4179855"/>
          </a:xfrm>
          <a:custGeom>
            <a:avLst/>
            <a:gdLst/>
            <a:ahLst/>
            <a:cxnLst/>
            <a:rect r="r" b="b" t="t" l="l"/>
            <a:pathLst>
              <a:path h="4179855" w="5514050">
                <a:moveTo>
                  <a:pt x="0" y="0"/>
                </a:moveTo>
                <a:lnTo>
                  <a:pt x="5514050" y="0"/>
                </a:lnTo>
                <a:lnTo>
                  <a:pt x="5514050" y="4179855"/>
                </a:lnTo>
                <a:lnTo>
                  <a:pt x="0" y="4179855"/>
                </a:lnTo>
                <a:lnTo>
                  <a:pt x="0" y="0"/>
                </a:lnTo>
                <a:close/>
              </a:path>
            </a:pathLst>
          </a:custGeom>
          <a:blipFill>
            <a:blip r:embed="rId11"/>
            <a:stretch>
              <a:fillRect l="0" t="0" r="0" b="0"/>
            </a:stretch>
          </a:blipFill>
        </p:spPr>
      </p:sp>
      <p:sp>
        <p:nvSpPr>
          <p:cNvPr name="Freeform 11" id="11"/>
          <p:cNvSpPr/>
          <p:nvPr/>
        </p:nvSpPr>
        <p:spPr>
          <a:xfrm flipH="false" flipV="false" rot="0">
            <a:off x="6124630"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2"/>
            <a:stretch>
              <a:fillRect l="0" t="0" r="0" b="0"/>
            </a:stretch>
          </a:blipFill>
        </p:spPr>
      </p:sp>
      <p:sp>
        <p:nvSpPr>
          <p:cNvPr name="TextBox 12" id="12"/>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Internet</a:t>
            </a:r>
          </a:p>
        </p:txBody>
      </p:sp>
      <p:sp>
        <p:nvSpPr>
          <p:cNvPr name="TextBox 13" id="13"/>
          <p:cNvSpPr txBox="true"/>
          <p:nvPr/>
        </p:nvSpPr>
        <p:spPr>
          <a:xfrm rot="0">
            <a:off x="410555" y="6187859"/>
            <a:ext cx="5514441" cy="314325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La médiane, ainsi que les premier et troisième quartiles, sont plus élevés en 2015 qu'en 2010, ce qui indique une nette augmentation de l'utilisation d'Internet dans le monde.</a:t>
            </a:r>
          </a:p>
          <a:p>
            <a:pPr marL="388618" indent="-194309" lvl="1">
              <a:lnSpc>
                <a:spcPts val="2519"/>
              </a:lnSpc>
              <a:buFont typeface="Arial"/>
              <a:buChar char="•"/>
            </a:pPr>
            <a:r>
              <a:rPr lang="en-US" sz="1799" spc="-30">
                <a:solidFill>
                  <a:srgbClr val="031F3B"/>
                </a:solidFill>
                <a:latin typeface="Public Sans"/>
              </a:rPr>
              <a:t>L'étendue et l'interquartile des données sont plus larges en 2015, montrant une plus grande variabilité dans l'utilisation d'Internet entre les pays à cette époque.</a:t>
            </a:r>
          </a:p>
          <a:p>
            <a:pPr algn="l">
              <a:lnSpc>
                <a:spcPts val="2519"/>
              </a:lnSpc>
              <a:spcBef>
                <a:spcPct val="0"/>
              </a:spcBef>
            </a:pPr>
          </a:p>
          <a:p>
            <a:pPr algn="l">
              <a:lnSpc>
                <a:spcPts val="2519"/>
              </a:lnSpc>
              <a:spcBef>
                <a:spcPct val="0"/>
              </a:spcBef>
            </a:pPr>
          </a:p>
        </p:txBody>
      </p:sp>
      <p:sp>
        <p:nvSpPr>
          <p:cNvPr name="TextBox 14" id="14"/>
          <p:cNvSpPr txBox="true"/>
          <p:nvPr/>
        </p:nvSpPr>
        <p:spPr>
          <a:xfrm rot="0">
            <a:off x="6125021" y="6187859"/>
            <a:ext cx="6037958" cy="2200275"/>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L’Amérique du Nord et l’Europe sont les régions les plus connectés à internet.</a:t>
            </a:r>
          </a:p>
          <a:p>
            <a:pPr algn="l" marL="388618" indent="-194309" lvl="1">
              <a:lnSpc>
                <a:spcPts val="2519"/>
              </a:lnSpc>
              <a:spcBef>
                <a:spcPct val="0"/>
              </a:spcBef>
              <a:buFont typeface="Arial"/>
              <a:buChar char="•"/>
            </a:pPr>
            <a:r>
              <a:rPr lang="en-US" sz="1799" spc="-30">
                <a:solidFill>
                  <a:srgbClr val="031F3B"/>
                </a:solidFill>
                <a:latin typeface="Public Sans"/>
              </a:rPr>
              <a:t>Il y a une augmentation très forte de l’indicateur internet  dans toutes les régions du monde entre 2010 et 2015, les régions à la traine rattrapent leur retard rapidement.</a:t>
            </a:r>
          </a:p>
          <a:p>
            <a:pPr algn="l">
              <a:lnSpc>
                <a:spcPts val="251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410555" y="1827606"/>
            <a:ext cx="5514441" cy="4208636"/>
          </a:xfrm>
          <a:custGeom>
            <a:avLst/>
            <a:gdLst/>
            <a:ahLst/>
            <a:cxnLst/>
            <a:rect r="r" b="b" t="t" l="l"/>
            <a:pathLst>
              <a:path h="4208636" w="5514441">
                <a:moveTo>
                  <a:pt x="0" y="0"/>
                </a:moveTo>
                <a:lnTo>
                  <a:pt x="5514441" y="0"/>
                </a:lnTo>
                <a:lnTo>
                  <a:pt x="5514441" y="4208636"/>
                </a:lnTo>
                <a:lnTo>
                  <a:pt x="0" y="4208636"/>
                </a:lnTo>
                <a:lnTo>
                  <a:pt x="0" y="0"/>
                </a:lnTo>
                <a:close/>
              </a:path>
            </a:pathLst>
          </a:custGeom>
          <a:blipFill>
            <a:blip r:embed="rId2"/>
            <a:stretch>
              <a:fillRect l="0" t="0" r="0" b="0"/>
            </a:stretch>
          </a:blipFill>
        </p:spPr>
      </p:sp>
      <p:sp>
        <p:nvSpPr>
          <p:cNvPr name="Freeform 3" id="3"/>
          <p:cNvSpPr/>
          <p:nvPr/>
        </p:nvSpPr>
        <p:spPr>
          <a:xfrm flipH="false" flipV="false" rot="0">
            <a:off x="6124630" y="1827606"/>
            <a:ext cx="6037958" cy="4208636"/>
          </a:xfrm>
          <a:custGeom>
            <a:avLst/>
            <a:gdLst/>
            <a:ahLst/>
            <a:cxnLst/>
            <a:rect r="r" b="b" t="t" l="l"/>
            <a:pathLst>
              <a:path h="4208636" w="6037958">
                <a:moveTo>
                  <a:pt x="0" y="0"/>
                </a:moveTo>
                <a:lnTo>
                  <a:pt x="6037958" y="0"/>
                </a:lnTo>
                <a:lnTo>
                  <a:pt x="6037958" y="4208636"/>
                </a:lnTo>
                <a:lnTo>
                  <a:pt x="0" y="4208636"/>
                </a:lnTo>
                <a:lnTo>
                  <a:pt x="0" y="0"/>
                </a:lnTo>
                <a:close/>
              </a:path>
            </a:pathLst>
          </a:custGeom>
          <a:blipFill>
            <a:blip r:embed="rId3"/>
            <a:stretch>
              <a:fillRect l="0" t="0" r="0" b="0"/>
            </a:stretch>
          </a:blipFill>
        </p:spPr>
      </p:sp>
      <p:sp>
        <p:nvSpPr>
          <p:cNvPr name="Freeform 4" id="4"/>
          <p:cNvSpPr/>
          <p:nvPr/>
        </p:nvSpPr>
        <p:spPr>
          <a:xfrm flipH="false" flipV="false" rot="0">
            <a:off x="12363004" y="1829490"/>
            <a:ext cx="5689654" cy="13712352"/>
          </a:xfrm>
          <a:custGeom>
            <a:avLst/>
            <a:gdLst/>
            <a:ahLst/>
            <a:cxnLst/>
            <a:rect r="r" b="b" t="t" l="l"/>
            <a:pathLst>
              <a:path h="13712352" w="5689654">
                <a:moveTo>
                  <a:pt x="0" y="0"/>
                </a:moveTo>
                <a:lnTo>
                  <a:pt x="5689654" y="0"/>
                </a:lnTo>
                <a:lnTo>
                  <a:pt x="5689654" y="13712352"/>
                </a:lnTo>
                <a:lnTo>
                  <a:pt x="0" y="13712352"/>
                </a:lnTo>
                <a:lnTo>
                  <a:pt x="0" y="0"/>
                </a:lnTo>
                <a:close/>
              </a:path>
            </a:pathLst>
          </a:custGeom>
          <a:blipFill>
            <a:blip r:embed="rId4"/>
            <a:stretch>
              <a:fillRect l="0" t="0" r="0" b="0"/>
            </a:stretch>
          </a:blipFill>
        </p:spPr>
      </p:sp>
      <p:sp>
        <p:nvSpPr>
          <p:cNvPr name="Freeform 5" id="5"/>
          <p:cNvSpPr/>
          <p:nvPr/>
        </p:nvSpPr>
        <p:spPr>
          <a:xfrm flipH="false" flipV="false" rot="0">
            <a:off x="14267114" y="5144522"/>
            <a:ext cx="2992186" cy="2161854"/>
          </a:xfrm>
          <a:custGeom>
            <a:avLst/>
            <a:gdLst/>
            <a:ahLst/>
            <a:cxnLst/>
            <a:rect r="r" b="b" t="t" l="l"/>
            <a:pathLst>
              <a:path h="2161854" w="2992186">
                <a:moveTo>
                  <a:pt x="0" y="0"/>
                </a:moveTo>
                <a:lnTo>
                  <a:pt x="2992186" y="0"/>
                </a:lnTo>
                <a:lnTo>
                  <a:pt x="2992186" y="2161854"/>
                </a:lnTo>
                <a:lnTo>
                  <a:pt x="0" y="2161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10555" y="1827606"/>
            <a:ext cx="5514441" cy="4063272"/>
          </a:xfrm>
          <a:custGeom>
            <a:avLst/>
            <a:gdLst/>
            <a:ahLst/>
            <a:cxnLst/>
            <a:rect r="r" b="b" t="t" l="l"/>
            <a:pathLst>
              <a:path h="4063272" w="5514441">
                <a:moveTo>
                  <a:pt x="0" y="0"/>
                </a:moveTo>
                <a:lnTo>
                  <a:pt x="5514441" y="0"/>
                </a:lnTo>
                <a:lnTo>
                  <a:pt x="5514441" y="4063272"/>
                </a:lnTo>
                <a:lnTo>
                  <a:pt x="0" y="4063272"/>
                </a:lnTo>
                <a:lnTo>
                  <a:pt x="0" y="0"/>
                </a:lnTo>
                <a:close/>
              </a:path>
            </a:pathLst>
          </a:custGeom>
          <a:blipFill>
            <a:blip r:embed="rId7"/>
            <a:stretch>
              <a:fillRect l="0" t="0" r="0" b="0"/>
            </a:stretch>
          </a:blipFill>
        </p:spPr>
      </p:sp>
      <p:sp>
        <p:nvSpPr>
          <p:cNvPr name="Freeform 7" id="7"/>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8"/>
            <a:stretch>
              <a:fillRect l="0" t="0" r="0" b="0"/>
            </a:stretch>
          </a:blipFill>
        </p:spPr>
      </p:sp>
      <p:sp>
        <p:nvSpPr>
          <p:cNvPr name="Freeform 8" id="8"/>
          <p:cNvSpPr/>
          <p:nvPr/>
        </p:nvSpPr>
        <p:spPr>
          <a:xfrm flipH="false" flipV="false" rot="0">
            <a:off x="410555" y="1829490"/>
            <a:ext cx="5514441" cy="4244793"/>
          </a:xfrm>
          <a:custGeom>
            <a:avLst/>
            <a:gdLst/>
            <a:ahLst/>
            <a:cxnLst/>
            <a:rect r="r" b="b" t="t" l="l"/>
            <a:pathLst>
              <a:path h="4244793" w="5514441">
                <a:moveTo>
                  <a:pt x="0" y="0"/>
                </a:moveTo>
                <a:lnTo>
                  <a:pt x="5514441" y="0"/>
                </a:lnTo>
                <a:lnTo>
                  <a:pt x="5514441" y="4244793"/>
                </a:lnTo>
                <a:lnTo>
                  <a:pt x="0" y="4244793"/>
                </a:lnTo>
                <a:lnTo>
                  <a:pt x="0" y="0"/>
                </a:lnTo>
                <a:close/>
              </a:path>
            </a:pathLst>
          </a:custGeom>
          <a:blipFill>
            <a:blip r:embed="rId9"/>
            <a:stretch>
              <a:fillRect l="0" t="0" r="0" b="0"/>
            </a:stretch>
          </a:blipFill>
        </p:spPr>
      </p:sp>
      <p:sp>
        <p:nvSpPr>
          <p:cNvPr name="Freeform 9" id="9"/>
          <p:cNvSpPr/>
          <p:nvPr/>
        </p:nvSpPr>
        <p:spPr>
          <a:xfrm flipH="false" flipV="false" rot="0">
            <a:off x="6125021"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0"/>
            <a:stretch>
              <a:fillRect l="0" t="0" r="0" b="0"/>
            </a:stretch>
          </a:blipFill>
        </p:spPr>
      </p:sp>
      <p:sp>
        <p:nvSpPr>
          <p:cNvPr name="Freeform 10" id="10"/>
          <p:cNvSpPr/>
          <p:nvPr/>
        </p:nvSpPr>
        <p:spPr>
          <a:xfrm flipH="false" flipV="false" rot="0">
            <a:off x="410555" y="1829490"/>
            <a:ext cx="5514050" cy="4179855"/>
          </a:xfrm>
          <a:custGeom>
            <a:avLst/>
            <a:gdLst/>
            <a:ahLst/>
            <a:cxnLst/>
            <a:rect r="r" b="b" t="t" l="l"/>
            <a:pathLst>
              <a:path h="4179855" w="5514050">
                <a:moveTo>
                  <a:pt x="0" y="0"/>
                </a:moveTo>
                <a:lnTo>
                  <a:pt x="5514050" y="0"/>
                </a:lnTo>
                <a:lnTo>
                  <a:pt x="5514050" y="4179855"/>
                </a:lnTo>
                <a:lnTo>
                  <a:pt x="0" y="4179855"/>
                </a:lnTo>
                <a:lnTo>
                  <a:pt x="0" y="0"/>
                </a:lnTo>
                <a:close/>
              </a:path>
            </a:pathLst>
          </a:custGeom>
          <a:blipFill>
            <a:blip r:embed="rId11"/>
            <a:stretch>
              <a:fillRect l="0" t="0" r="0" b="0"/>
            </a:stretch>
          </a:blipFill>
        </p:spPr>
      </p:sp>
      <p:sp>
        <p:nvSpPr>
          <p:cNvPr name="Freeform 11" id="11"/>
          <p:cNvSpPr/>
          <p:nvPr/>
        </p:nvSpPr>
        <p:spPr>
          <a:xfrm flipH="false" flipV="false" rot="0">
            <a:off x="6124630" y="1827606"/>
            <a:ext cx="6037567" cy="4208364"/>
          </a:xfrm>
          <a:custGeom>
            <a:avLst/>
            <a:gdLst/>
            <a:ahLst/>
            <a:cxnLst/>
            <a:rect r="r" b="b" t="t" l="l"/>
            <a:pathLst>
              <a:path h="4208364" w="6037567">
                <a:moveTo>
                  <a:pt x="0" y="0"/>
                </a:moveTo>
                <a:lnTo>
                  <a:pt x="6037567" y="0"/>
                </a:lnTo>
                <a:lnTo>
                  <a:pt x="6037567" y="4208364"/>
                </a:lnTo>
                <a:lnTo>
                  <a:pt x="0" y="4208364"/>
                </a:lnTo>
                <a:lnTo>
                  <a:pt x="0" y="0"/>
                </a:lnTo>
                <a:close/>
              </a:path>
            </a:pathLst>
          </a:custGeom>
          <a:blipFill>
            <a:blip r:embed="rId12"/>
            <a:stretch>
              <a:fillRect l="0" t="0" r="0" b="0"/>
            </a:stretch>
          </a:blipFill>
        </p:spPr>
      </p:sp>
      <p:sp>
        <p:nvSpPr>
          <p:cNvPr name="Freeform 12" id="12"/>
          <p:cNvSpPr/>
          <p:nvPr/>
        </p:nvSpPr>
        <p:spPr>
          <a:xfrm flipH="false" flipV="false" rot="0">
            <a:off x="410555" y="1829490"/>
            <a:ext cx="5502582" cy="4206752"/>
          </a:xfrm>
          <a:custGeom>
            <a:avLst/>
            <a:gdLst/>
            <a:ahLst/>
            <a:cxnLst/>
            <a:rect r="r" b="b" t="t" l="l"/>
            <a:pathLst>
              <a:path h="4206752" w="5502582">
                <a:moveTo>
                  <a:pt x="0" y="0"/>
                </a:moveTo>
                <a:lnTo>
                  <a:pt x="5502582" y="0"/>
                </a:lnTo>
                <a:lnTo>
                  <a:pt x="5502582" y="4206752"/>
                </a:lnTo>
                <a:lnTo>
                  <a:pt x="0" y="4206752"/>
                </a:lnTo>
                <a:lnTo>
                  <a:pt x="0" y="0"/>
                </a:lnTo>
                <a:close/>
              </a:path>
            </a:pathLst>
          </a:custGeom>
          <a:blipFill>
            <a:blip r:embed="rId13"/>
            <a:stretch>
              <a:fillRect l="0" t="0" r="0" b="0"/>
            </a:stretch>
          </a:blipFill>
        </p:spPr>
      </p:sp>
      <p:sp>
        <p:nvSpPr>
          <p:cNvPr name="Freeform 13" id="13"/>
          <p:cNvSpPr/>
          <p:nvPr/>
        </p:nvSpPr>
        <p:spPr>
          <a:xfrm flipH="false" flipV="false" rot="0">
            <a:off x="6124630" y="1829490"/>
            <a:ext cx="6038349" cy="4208909"/>
          </a:xfrm>
          <a:custGeom>
            <a:avLst/>
            <a:gdLst/>
            <a:ahLst/>
            <a:cxnLst/>
            <a:rect r="r" b="b" t="t" l="l"/>
            <a:pathLst>
              <a:path h="4208909" w="6038349">
                <a:moveTo>
                  <a:pt x="0" y="0"/>
                </a:moveTo>
                <a:lnTo>
                  <a:pt x="6038349" y="0"/>
                </a:lnTo>
                <a:lnTo>
                  <a:pt x="6038349" y="4208909"/>
                </a:lnTo>
                <a:lnTo>
                  <a:pt x="0" y="4208909"/>
                </a:lnTo>
                <a:lnTo>
                  <a:pt x="0" y="0"/>
                </a:lnTo>
                <a:close/>
              </a:path>
            </a:pathLst>
          </a:custGeom>
          <a:blipFill>
            <a:blip r:embed="rId14"/>
            <a:stretch>
              <a:fillRect l="0" t="0" r="0" b="0"/>
            </a:stretch>
          </a:blipFill>
        </p:spPr>
      </p:sp>
      <p:sp>
        <p:nvSpPr>
          <p:cNvPr name="TextBox 14" id="14"/>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Indicateur Education</a:t>
            </a:r>
          </a:p>
        </p:txBody>
      </p:sp>
      <p:sp>
        <p:nvSpPr>
          <p:cNvPr name="TextBox 15" id="15"/>
          <p:cNvSpPr txBox="true"/>
          <p:nvPr/>
        </p:nvSpPr>
        <p:spPr>
          <a:xfrm rot="0">
            <a:off x="410555" y="6187859"/>
            <a:ext cx="5514441" cy="3775710"/>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Les médianes des deux années sont proches, ce qui indique que le niveau d'éducation médian a peu augmenté entre les 2 périodes.</a:t>
            </a:r>
          </a:p>
          <a:p>
            <a:pPr marL="388618" indent="-194309" lvl="1">
              <a:lnSpc>
                <a:spcPts val="2519"/>
              </a:lnSpc>
              <a:buFont typeface="Arial"/>
              <a:buChar char="•"/>
            </a:pPr>
            <a:r>
              <a:rPr lang="en-US" sz="1799" spc="-30">
                <a:solidFill>
                  <a:srgbClr val="031F3B"/>
                </a:solidFill>
                <a:latin typeface="Public Sans"/>
              </a:rPr>
              <a:t>Les plages interquartiles semblent similaires pour 2010 et 2015, ce qui suggère que la variabilité des niveaux d'éducation entre les pays est restée constante.</a:t>
            </a:r>
          </a:p>
          <a:p>
            <a:pPr marL="388618" indent="-194309" lvl="1">
              <a:lnSpc>
                <a:spcPts val="2519"/>
              </a:lnSpc>
              <a:buFont typeface="Arial"/>
              <a:buChar char="•"/>
            </a:pPr>
            <a:r>
              <a:rPr lang="en-US" sz="1799" spc="-30">
                <a:solidFill>
                  <a:srgbClr val="031F3B"/>
                </a:solidFill>
                <a:latin typeface="Public Sans"/>
              </a:rPr>
              <a:t>Des valeurs aberrantes sont présentes, indiquant que certains pays ont des niveaux d'éducation particulièrement.</a:t>
            </a:r>
          </a:p>
          <a:p>
            <a:pPr algn="l">
              <a:lnSpc>
                <a:spcPts val="2519"/>
              </a:lnSpc>
              <a:spcBef>
                <a:spcPct val="0"/>
              </a:spcBef>
            </a:pPr>
          </a:p>
          <a:p>
            <a:pPr algn="l">
              <a:lnSpc>
                <a:spcPts val="2519"/>
              </a:lnSpc>
              <a:spcBef>
                <a:spcPct val="0"/>
              </a:spcBef>
            </a:pPr>
          </a:p>
        </p:txBody>
      </p:sp>
      <p:sp>
        <p:nvSpPr>
          <p:cNvPr name="TextBox 16" id="16"/>
          <p:cNvSpPr txBox="true"/>
          <p:nvPr/>
        </p:nvSpPr>
        <p:spPr>
          <a:xfrm rot="0">
            <a:off x="6125021" y="6187859"/>
            <a:ext cx="6037958" cy="1571625"/>
          </a:xfrm>
          <a:prstGeom prst="rect">
            <a:avLst/>
          </a:prstGeom>
        </p:spPr>
        <p:txBody>
          <a:bodyPr anchor="t" rtlCol="false" tIns="0" lIns="0" bIns="0" rIns="0">
            <a:spAutoFit/>
          </a:bodyPr>
          <a:lstStyle/>
          <a:p>
            <a:pPr marL="388618" indent="-194309" lvl="1">
              <a:lnSpc>
                <a:spcPts val="2519"/>
              </a:lnSpc>
              <a:buFont typeface="Arial"/>
              <a:buChar char="•"/>
            </a:pPr>
            <a:r>
              <a:rPr lang="en-US" sz="1799" spc="-30">
                <a:solidFill>
                  <a:srgbClr val="031F3B"/>
                </a:solidFill>
                <a:latin typeface="Public Sans"/>
              </a:rPr>
              <a:t>L’Amérique du Nord se retrouve une nouvelle fois en haut du classement régional suivi par l’Asie de Est.</a:t>
            </a:r>
          </a:p>
          <a:p>
            <a:pPr algn="l" marL="388618" indent="-194309" lvl="1">
              <a:lnSpc>
                <a:spcPts val="2519"/>
              </a:lnSpc>
              <a:spcBef>
                <a:spcPct val="0"/>
              </a:spcBef>
              <a:buFont typeface="Arial"/>
              <a:buChar char="•"/>
            </a:pPr>
            <a:r>
              <a:rPr lang="en-US" sz="1799" spc="-30">
                <a:solidFill>
                  <a:srgbClr val="031F3B"/>
                </a:solidFill>
                <a:latin typeface="Public Sans"/>
              </a:rPr>
              <a:t>O</a:t>
            </a:r>
            <a:r>
              <a:rPr lang="en-US" sz="1799" spc="-30">
                <a:solidFill>
                  <a:srgbClr val="031F3B"/>
                </a:solidFill>
                <a:latin typeface="Public Sans"/>
              </a:rPr>
              <a:t>n peut observer des tendances dans l'augmentation de l’indicateur dans toutes les régions.</a:t>
            </a:r>
          </a:p>
          <a:p>
            <a:pPr algn="l">
              <a:lnSpc>
                <a:spcPts val="251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903249" y="3118141"/>
            <a:ext cx="5911185" cy="6890210"/>
            <a:chOff x="0" y="0"/>
            <a:chExt cx="1533236" cy="1787174"/>
          </a:xfrm>
        </p:grpSpPr>
        <p:sp>
          <p:nvSpPr>
            <p:cNvPr name="Freeform 3" id="3"/>
            <p:cNvSpPr/>
            <p:nvPr/>
          </p:nvSpPr>
          <p:spPr>
            <a:xfrm flipH="false" flipV="false" rot="0">
              <a:off x="0" y="0"/>
              <a:ext cx="1533236" cy="1787174"/>
            </a:xfrm>
            <a:custGeom>
              <a:avLst/>
              <a:gdLst/>
              <a:ahLst/>
              <a:cxnLst/>
              <a:rect r="r" b="b" t="t" l="l"/>
              <a:pathLst>
                <a:path h="1787174" w="1533236">
                  <a:moveTo>
                    <a:pt x="23575" y="0"/>
                  </a:moveTo>
                  <a:lnTo>
                    <a:pt x="1509661" y="0"/>
                  </a:lnTo>
                  <a:cubicBezTo>
                    <a:pt x="1515913" y="0"/>
                    <a:pt x="1521910" y="2484"/>
                    <a:pt x="1526331" y="6905"/>
                  </a:cubicBezTo>
                  <a:cubicBezTo>
                    <a:pt x="1530752" y="11326"/>
                    <a:pt x="1533236" y="17322"/>
                    <a:pt x="1533236" y="23575"/>
                  </a:cubicBezTo>
                  <a:lnTo>
                    <a:pt x="1533236" y="1763599"/>
                  </a:lnTo>
                  <a:cubicBezTo>
                    <a:pt x="1533236" y="1776619"/>
                    <a:pt x="1522681" y="1787174"/>
                    <a:pt x="1509661" y="1787174"/>
                  </a:cubicBezTo>
                  <a:lnTo>
                    <a:pt x="23575" y="1787174"/>
                  </a:lnTo>
                  <a:cubicBezTo>
                    <a:pt x="10555" y="1787174"/>
                    <a:pt x="0" y="1776619"/>
                    <a:pt x="0" y="1763599"/>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1533236" cy="1701449"/>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500985" y="3206387"/>
            <a:ext cx="4199722" cy="983521"/>
            <a:chOff x="0" y="0"/>
            <a:chExt cx="1143394" cy="267768"/>
          </a:xfrm>
        </p:grpSpPr>
        <p:sp>
          <p:nvSpPr>
            <p:cNvPr name="Freeform 6" id="6"/>
            <p:cNvSpPr/>
            <p:nvPr/>
          </p:nvSpPr>
          <p:spPr>
            <a:xfrm flipH="false" flipV="false" rot="0">
              <a:off x="0" y="0"/>
              <a:ext cx="1143394" cy="267768"/>
            </a:xfrm>
            <a:custGeom>
              <a:avLst/>
              <a:gdLst/>
              <a:ahLst/>
              <a:cxnLst/>
              <a:rect r="r" b="b" t="t" l="l"/>
              <a:pathLst>
                <a:path h="267768" w="1143394">
                  <a:moveTo>
                    <a:pt x="33182" y="0"/>
                  </a:moveTo>
                  <a:lnTo>
                    <a:pt x="1110212" y="0"/>
                  </a:lnTo>
                  <a:cubicBezTo>
                    <a:pt x="1128538" y="0"/>
                    <a:pt x="1143394" y="14856"/>
                    <a:pt x="1143394" y="33182"/>
                  </a:cubicBezTo>
                  <a:lnTo>
                    <a:pt x="1143394" y="234586"/>
                  </a:lnTo>
                  <a:cubicBezTo>
                    <a:pt x="1143394" y="252912"/>
                    <a:pt x="1128538" y="267768"/>
                    <a:pt x="1110212" y="267768"/>
                  </a:cubicBezTo>
                  <a:lnTo>
                    <a:pt x="33182" y="267768"/>
                  </a:lnTo>
                  <a:cubicBezTo>
                    <a:pt x="24381" y="267768"/>
                    <a:pt x="15942" y="264272"/>
                    <a:pt x="9719" y="258050"/>
                  </a:cubicBezTo>
                  <a:cubicBezTo>
                    <a:pt x="3496" y="251827"/>
                    <a:pt x="0" y="243387"/>
                    <a:pt x="0" y="234586"/>
                  </a:cubicBezTo>
                  <a:lnTo>
                    <a:pt x="0" y="33182"/>
                  </a:lnTo>
                  <a:cubicBezTo>
                    <a:pt x="0" y="14856"/>
                    <a:pt x="14856" y="0"/>
                    <a:pt x="33182" y="0"/>
                  </a:cubicBezTo>
                  <a:close/>
                </a:path>
              </a:pathLst>
            </a:custGeom>
            <a:solidFill>
              <a:srgbClr val="031F3B"/>
            </a:solidFill>
          </p:spPr>
        </p:sp>
        <p:sp>
          <p:nvSpPr>
            <p:cNvPr name="TextBox 7" id="7"/>
            <p:cNvSpPr txBox="true"/>
            <p:nvPr/>
          </p:nvSpPr>
          <p:spPr>
            <a:xfrm>
              <a:off x="0" y="85725"/>
              <a:ext cx="1143394" cy="182043"/>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143254" y="4927852"/>
            <a:ext cx="5431177" cy="4400550"/>
          </a:xfrm>
          <a:prstGeom prst="rect">
            <a:avLst/>
          </a:prstGeom>
        </p:spPr>
        <p:txBody>
          <a:bodyPr anchor="t" rtlCol="false" tIns="0" lIns="0" bIns="0" rIns="0">
            <a:spAutoFit/>
          </a:bodyPr>
          <a:lstStyle/>
          <a:p>
            <a:pPr algn="just">
              <a:lnSpc>
                <a:spcPts val="2519"/>
              </a:lnSpc>
            </a:pPr>
            <a:r>
              <a:rPr lang="en-US" sz="1799" spc="-30">
                <a:solidFill>
                  <a:srgbClr val="031F3B"/>
                </a:solidFill>
                <a:latin typeface="Public Sans"/>
              </a:rPr>
              <a:t>Nous créons un score pour chaque variable en divisant la valeur par la valeur maximale de la distibution pour chaque variable : </a:t>
            </a:r>
          </a:p>
          <a:p>
            <a:pPr algn="just">
              <a:lnSpc>
                <a:spcPts val="2519"/>
              </a:lnSpc>
            </a:pPr>
          </a:p>
          <a:p>
            <a:pPr marL="388618" indent="-194309" lvl="1">
              <a:lnSpc>
                <a:spcPts val="2519"/>
              </a:lnSpc>
              <a:buFont typeface="Arial"/>
              <a:buChar char="•"/>
            </a:pPr>
            <a:r>
              <a:rPr lang="en-US" sz="1799" spc="-30">
                <a:solidFill>
                  <a:srgbClr val="031F3B"/>
                </a:solidFill>
                <a:latin typeface="Public Sans"/>
              </a:rPr>
              <a:t>Score =     Valeur_X  </a:t>
            </a:r>
          </a:p>
          <a:p>
            <a:pPr>
              <a:lnSpc>
                <a:spcPts val="2519"/>
              </a:lnSpc>
            </a:pPr>
            <a:r>
              <a:rPr lang="en-US" sz="1799" spc="-30">
                <a:solidFill>
                  <a:srgbClr val="031F3B"/>
                </a:solidFill>
                <a:latin typeface="Public Sans"/>
              </a:rPr>
              <a:t>                          </a:t>
            </a:r>
            <a:r>
              <a:rPr lang="en-US" sz="1799" spc="-30">
                <a:solidFill>
                  <a:srgbClr val="031F3B"/>
                </a:solidFill>
                <a:latin typeface="Public Sans"/>
              </a:rPr>
              <a:t>Valeur_Max</a:t>
            </a:r>
          </a:p>
          <a:p>
            <a:pPr>
              <a:lnSpc>
                <a:spcPts val="2519"/>
              </a:lnSpc>
            </a:pPr>
          </a:p>
          <a:p>
            <a:pPr algn="just">
              <a:lnSpc>
                <a:spcPts val="2519"/>
              </a:lnSpc>
            </a:pPr>
            <a:r>
              <a:rPr lang="en-US" sz="1799" spc="-30">
                <a:solidFill>
                  <a:srgbClr val="031F3B"/>
                </a:solidFill>
                <a:latin typeface="Public Sans"/>
              </a:rPr>
              <a:t>Nous créons aussi un score de variation, qui attribue une note relative au taux d’évolution des variables entre 2010 et 2015 :</a:t>
            </a:r>
          </a:p>
          <a:p>
            <a:pPr algn="just">
              <a:lnSpc>
                <a:spcPts val="2519"/>
              </a:lnSpc>
            </a:pPr>
          </a:p>
          <a:p>
            <a:pPr marL="388618" indent="-194309" lvl="1">
              <a:lnSpc>
                <a:spcPts val="2519"/>
              </a:lnSpc>
              <a:buFont typeface="Arial"/>
              <a:buChar char="•"/>
            </a:pPr>
            <a:r>
              <a:rPr lang="en-US" sz="1799" spc="-30">
                <a:solidFill>
                  <a:srgbClr val="031F3B"/>
                </a:solidFill>
                <a:latin typeface="Public Sans"/>
              </a:rPr>
              <a:t>Score =      Valeur_X - Valeur_Min  </a:t>
            </a:r>
          </a:p>
          <a:p>
            <a:pPr>
              <a:lnSpc>
                <a:spcPts val="2519"/>
              </a:lnSpc>
            </a:pPr>
            <a:r>
              <a:rPr lang="en-US" sz="1799" spc="-30">
                <a:solidFill>
                  <a:srgbClr val="031F3B"/>
                </a:solidFill>
                <a:latin typeface="Public Sans"/>
              </a:rPr>
              <a:t>                           </a:t>
            </a:r>
            <a:r>
              <a:rPr lang="en-US" sz="1799" spc="-30">
                <a:solidFill>
                  <a:srgbClr val="031F3B"/>
                </a:solidFill>
                <a:latin typeface="Public Sans"/>
              </a:rPr>
              <a:t>Valeur_Max -  Valeur_Min</a:t>
            </a:r>
          </a:p>
          <a:p>
            <a:pPr>
              <a:lnSpc>
                <a:spcPts val="2519"/>
              </a:lnSpc>
              <a:spcBef>
                <a:spcPct val="0"/>
              </a:spcBef>
            </a:pPr>
          </a:p>
        </p:txBody>
      </p:sp>
      <p:grpSp>
        <p:nvGrpSpPr>
          <p:cNvPr name="Group 9" id="9"/>
          <p:cNvGrpSpPr/>
          <p:nvPr/>
        </p:nvGrpSpPr>
        <p:grpSpPr>
          <a:xfrm rot="0">
            <a:off x="6944451" y="3118141"/>
            <a:ext cx="10314849" cy="6890210"/>
            <a:chOff x="0" y="0"/>
            <a:chExt cx="2675453" cy="1787174"/>
          </a:xfrm>
        </p:grpSpPr>
        <p:sp>
          <p:nvSpPr>
            <p:cNvPr name="Freeform 10" id="10"/>
            <p:cNvSpPr/>
            <p:nvPr/>
          </p:nvSpPr>
          <p:spPr>
            <a:xfrm flipH="false" flipV="false" rot="0">
              <a:off x="0" y="0"/>
              <a:ext cx="2675453" cy="1787174"/>
            </a:xfrm>
            <a:custGeom>
              <a:avLst/>
              <a:gdLst/>
              <a:ahLst/>
              <a:cxnLst/>
              <a:rect r="r" b="b" t="t" l="l"/>
              <a:pathLst>
                <a:path h="1787174" w="2675453">
                  <a:moveTo>
                    <a:pt x="13510" y="0"/>
                  </a:moveTo>
                  <a:lnTo>
                    <a:pt x="2661943" y="0"/>
                  </a:lnTo>
                  <a:cubicBezTo>
                    <a:pt x="2669404" y="0"/>
                    <a:pt x="2675453" y="6049"/>
                    <a:pt x="2675453" y="13510"/>
                  </a:cubicBezTo>
                  <a:lnTo>
                    <a:pt x="2675453" y="1773664"/>
                  </a:lnTo>
                  <a:cubicBezTo>
                    <a:pt x="2675453" y="1781125"/>
                    <a:pt x="2669404" y="1787174"/>
                    <a:pt x="2661943" y="1787174"/>
                  </a:cubicBezTo>
                  <a:lnTo>
                    <a:pt x="13510" y="1787174"/>
                  </a:lnTo>
                  <a:cubicBezTo>
                    <a:pt x="9927" y="1787174"/>
                    <a:pt x="6491" y="1785750"/>
                    <a:pt x="3957" y="1783217"/>
                  </a:cubicBezTo>
                  <a:cubicBezTo>
                    <a:pt x="1423" y="1780683"/>
                    <a:pt x="0" y="1777247"/>
                    <a:pt x="0" y="1773664"/>
                  </a:cubicBezTo>
                  <a:lnTo>
                    <a:pt x="0" y="13510"/>
                  </a:lnTo>
                  <a:cubicBezTo>
                    <a:pt x="0" y="9927"/>
                    <a:pt x="1423" y="6491"/>
                    <a:pt x="3957" y="3957"/>
                  </a:cubicBezTo>
                  <a:cubicBezTo>
                    <a:pt x="6491" y="1423"/>
                    <a:pt x="9927" y="0"/>
                    <a:pt x="13510" y="0"/>
                  </a:cubicBezTo>
                  <a:close/>
                </a:path>
              </a:pathLst>
            </a:custGeom>
            <a:solidFill>
              <a:srgbClr val="000000">
                <a:alpha val="0"/>
              </a:srgbClr>
            </a:solidFill>
            <a:ln w="19050" cap="sq">
              <a:solidFill>
                <a:srgbClr val="031F3B"/>
              </a:solidFill>
              <a:prstDash val="solid"/>
              <a:miter/>
            </a:ln>
          </p:spPr>
        </p:sp>
        <p:sp>
          <p:nvSpPr>
            <p:cNvPr name="TextBox 11" id="11"/>
            <p:cNvSpPr txBox="true"/>
            <p:nvPr/>
          </p:nvSpPr>
          <p:spPr>
            <a:xfrm>
              <a:off x="0" y="85725"/>
              <a:ext cx="2675453" cy="1701449"/>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241647" y="3206387"/>
            <a:ext cx="4775888" cy="983521"/>
            <a:chOff x="0" y="0"/>
            <a:chExt cx="1300258" cy="267768"/>
          </a:xfrm>
        </p:grpSpPr>
        <p:sp>
          <p:nvSpPr>
            <p:cNvPr name="Freeform 13" id="13"/>
            <p:cNvSpPr/>
            <p:nvPr/>
          </p:nvSpPr>
          <p:spPr>
            <a:xfrm flipH="false" flipV="false" rot="0">
              <a:off x="0" y="0"/>
              <a:ext cx="1300258" cy="267768"/>
            </a:xfrm>
            <a:custGeom>
              <a:avLst/>
              <a:gdLst/>
              <a:ahLst/>
              <a:cxnLst/>
              <a:rect r="r" b="b" t="t" l="l"/>
              <a:pathLst>
                <a:path h="267768" w="1300258">
                  <a:moveTo>
                    <a:pt x="29179" y="0"/>
                  </a:moveTo>
                  <a:lnTo>
                    <a:pt x="1271079" y="0"/>
                  </a:lnTo>
                  <a:cubicBezTo>
                    <a:pt x="1287194" y="0"/>
                    <a:pt x="1300258" y="13064"/>
                    <a:pt x="1300258" y="29179"/>
                  </a:cubicBezTo>
                  <a:lnTo>
                    <a:pt x="1300258" y="238590"/>
                  </a:lnTo>
                  <a:cubicBezTo>
                    <a:pt x="1300258" y="246328"/>
                    <a:pt x="1297184" y="253750"/>
                    <a:pt x="1291712" y="259222"/>
                  </a:cubicBezTo>
                  <a:cubicBezTo>
                    <a:pt x="1286240" y="264694"/>
                    <a:pt x="1278818" y="267768"/>
                    <a:pt x="1271079" y="267768"/>
                  </a:cubicBezTo>
                  <a:lnTo>
                    <a:pt x="29179" y="267768"/>
                  </a:lnTo>
                  <a:cubicBezTo>
                    <a:pt x="21440" y="267768"/>
                    <a:pt x="14018" y="264694"/>
                    <a:pt x="8546" y="259222"/>
                  </a:cubicBezTo>
                  <a:cubicBezTo>
                    <a:pt x="3074" y="253750"/>
                    <a:pt x="0" y="246328"/>
                    <a:pt x="0" y="238590"/>
                  </a:cubicBezTo>
                  <a:lnTo>
                    <a:pt x="0" y="29179"/>
                  </a:lnTo>
                  <a:cubicBezTo>
                    <a:pt x="0" y="21440"/>
                    <a:pt x="3074" y="14018"/>
                    <a:pt x="8546" y="8546"/>
                  </a:cubicBezTo>
                  <a:cubicBezTo>
                    <a:pt x="14018" y="3074"/>
                    <a:pt x="21440" y="0"/>
                    <a:pt x="29179" y="0"/>
                  </a:cubicBezTo>
                  <a:close/>
                </a:path>
              </a:pathLst>
            </a:custGeom>
            <a:solidFill>
              <a:srgbClr val="031F3B"/>
            </a:solidFill>
          </p:spPr>
        </p:sp>
        <p:sp>
          <p:nvSpPr>
            <p:cNvPr name="TextBox 14" id="14"/>
            <p:cNvSpPr txBox="true"/>
            <p:nvPr/>
          </p:nvSpPr>
          <p:spPr>
            <a:xfrm>
              <a:off x="0" y="85725"/>
              <a:ext cx="1300258" cy="182043"/>
            </a:xfrm>
            <a:prstGeom prst="rect">
              <a:avLst/>
            </a:prstGeom>
          </p:spPr>
          <p:txBody>
            <a:bodyPr anchor="ctr" rtlCol="false" tIns="50800" lIns="50800" bIns="50800" rIns="50800"/>
            <a:lstStyle/>
            <a:p>
              <a:pPr algn="ctr">
                <a:lnSpc>
                  <a:spcPts val="1925"/>
                </a:lnSpc>
              </a:pPr>
            </a:p>
          </p:txBody>
        </p:sp>
      </p:grpSp>
      <p:sp>
        <p:nvSpPr>
          <p:cNvPr name="AutoShape 15" id="15"/>
          <p:cNvSpPr/>
          <p:nvPr/>
        </p:nvSpPr>
        <p:spPr>
          <a:xfrm>
            <a:off x="2316856" y="6558483"/>
            <a:ext cx="1541986" cy="4763"/>
          </a:xfrm>
          <a:prstGeom prst="line">
            <a:avLst/>
          </a:prstGeom>
          <a:ln cap="flat" w="9525">
            <a:solidFill>
              <a:srgbClr val="000000"/>
            </a:solidFill>
            <a:prstDash val="solid"/>
            <a:headEnd type="none" len="sm" w="sm"/>
            <a:tailEnd type="none" len="sm" w="sm"/>
          </a:ln>
        </p:spPr>
      </p:sp>
      <p:sp>
        <p:nvSpPr>
          <p:cNvPr name="AutoShape 16" id="16"/>
          <p:cNvSpPr/>
          <p:nvPr/>
        </p:nvSpPr>
        <p:spPr>
          <a:xfrm flipV="true">
            <a:off x="2316871" y="8732853"/>
            <a:ext cx="2900074" cy="0"/>
          </a:xfrm>
          <a:prstGeom prst="line">
            <a:avLst/>
          </a:prstGeom>
          <a:ln cap="flat" w="9525">
            <a:solidFill>
              <a:srgbClr val="000000"/>
            </a:solidFill>
            <a:prstDash val="solid"/>
            <a:headEnd type="none" len="sm" w="sm"/>
            <a:tailEnd type="none" len="sm" w="sm"/>
          </a:ln>
        </p:spPr>
      </p:sp>
      <p:grpSp>
        <p:nvGrpSpPr>
          <p:cNvPr name="Group 17" id="17"/>
          <p:cNvGrpSpPr/>
          <p:nvPr/>
        </p:nvGrpSpPr>
        <p:grpSpPr>
          <a:xfrm rot="0">
            <a:off x="1224238" y="6033995"/>
            <a:ext cx="2818972" cy="1048978"/>
            <a:chOff x="0" y="0"/>
            <a:chExt cx="742445" cy="276274"/>
          </a:xfrm>
        </p:grpSpPr>
        <p:sp>
          <p:nvSpPr>
            <p:cNvPr name="Freeform 18" id="18"/>
            <p:cNvSpPr/>
            <p:nvPr/>
          </p:nvSpPr>
          <p:spPr>
            <a:xfrm flipH="false" flipV="false" rot="0">
              <a:off x="0" y="0"/>
              <a:ext cx="742445" cy="276274"/>
            </a:xfrm>
            <a:custGeom>
              <a:avLst/>
              <a:gdLst/>
              <a:ahLst/>
              <a:cxnLst/>
              <a:rect r="r" b="b" t="t" l="l"/>
              <a:pathLst>
                <a:path h="276274" w="742445">
                  <a:moveTo>
                    <a:pt x="0" y="0"/>
                  </a:moveTo>
                  <a:lnTo>
                    <a:pt x="742445" y="0"/>
                  </a:lnTo>
                  <a:lnTo>
                    <a:pt x="742445" y="276274"/>
                  </a:lnTo>
                  <a:lnTo>
                    <a:pt x="0" y="276274"/>
                  </a:lnTo>
                  <a:close/>
                </a:path>
              </a:pathLst>
            </a:custGeom>
            <a:solidFill>
              <a:srgbClr val="000000">
                <a:alpha val="0"/>
              </a:srgbClr>
            </a:solidFill>
            <a:ln w="28575" cap="sq">
              <a:solidFill>
                <a:srgbClr val="DFAE3E"/>
              </a:solidFill>
              <a:prstDash val="dash"/>
              <a:miter/>
            </a:ln>
          </p:spPr>
        </p:sp>
        <p:sp>
          <p:nvSpPr>
            <p:cNvPr name="TextBox 19" id="19"/>
            <p:cNvSpPr txBox="true"/>
            <p:nvPr/>
          </p:nvSpPr>
          <p:spPr>
            <a:xfrm>
              <a:off x="0" y="85725"/>
              <a:ext cx="742445" cy="190549"/>
            </a:xfrm>
            <a:prstGeom prst="rect">
              <a:avLst/>
            </a:prstGeom>
          </p:spPr>
          <p:txBody>
            <a:bodyPr anchor="ctr" rtlCol="false" tIns="50800" lIns="50800" bIns="50800" rIns="50800"/>
            <a:lstStyle/>
            <a:p>
              <a:pPr algn="ctr">
                <a:lnSpc>
                  <a:spcPts val="1925"/>
                </a:lnSpc>
              </a:pPr>
            </a:p>
          </p:txBody>
        </p:sp>
      </p:grpSp>
      <p:grpSp>
        <p:nvGrpSpPr>
          <p:cNvPr name="Group 20" id="20"/>
          <p:cNvGrpSpPr/>
          <p:nvPr/>
        </p:nvGrpSpPr>
        <p:grpSpPr>
          <a:xfrm rot="0">
            <a:off x="1224238" y="8208364"/>
            <a:ext cx="4221067" cy="1048978"/>
            <a:chOff x="0" y="0"/>
            <a:chExt cx="1111721" cy="276274"/>
          </a:xfrm>
        </p:grpSpPr>
        <p:sp>
          <p:nvSpPr>
            <p:cNvPr name="Freeform 21" id="21"/>
            <p:cNvSpPr/>
            <p:nvPr/>
          </p:nvSpPr>
          <p:spPr>
            <a:xfrm flipH="false" flipV="false" rot="0">
              <a:off x="0" y="0"/>
              <a:ext cx="1111721" cy="276274"/>
            </a:xfrm>
            <a:custGeom>
              <a:avLst/>
              <a:gdLst/>
              <a:ahLst/>
              <a:cxnLst/>
              <a:rect r="r" b="b" t="t" l="l"/>
              <a:pathLst>
                <a:path h="276274" w="1111721">
                  <a:moveTo>
                    <a:pt x="0" y="0"/>
                  </a:moveTo>
                  <a:lnTo>
                    <a:pt x="1111721" y="0"/>
                  </a:lnTo>
                  <a:lnTo>
                    <a:pt x="1111721" y="276274"/>
                  </a:lnTo>
                  <a:lnTo>
                    <a:pt x="0" y="276274"/>
                  </a:lnTo>
                  <a:close/>
                </a:path>
              </a:pathLst>
            </a:custGeom>
            <a:solidFill>
              <a:srgbClr val="000000">
                <a:alpha val="0"/>
              </a:srgbClr>
            </a:solidFill>
            <a:ln w="28575" cap="sq">
              <a:solidFill>
                <a:srgbClr val="DFAE3E"/>
              </a:solidFill>
              <a:prstDash val="dash"/>
              <a:miter/>
            </a:ln>
          </p:spPr>
        </p:sp>
        <p:sp>
          <p:nvSpPr>
            <p:cNvPr name="TextBox 22" id="22"/>
            <p:cNvSpPr txBox="true"/>
            <p:nvPr/>
          </p:nvSpPr>
          <p:spPr>
            <a:xfrm>
              <a:off x="0" y="85725"/>
              <a:ext cx="1111721" cy="190549"/>
            </a:xfrm>
            <a:prstGeom prst="rect">
              <a:avLst/>
            </a:prstGeom>
          </p:spPr>
          <p:txBody>
            <a:bodyPr anchor="ctr" rtlCol="false" tIns="50800" lIns="50800" bIns="50800" rIns="50800"/>
            <a:lstStyle/>
            <a:p>
              <a:pPr algn="ctr">
                <a:lnSpc>
                  <a:spcPts val="1925"/>
                </a:lnSpc>
              </a:pPr>
            </a:p>
          </p:txBody>
        </p:sp>
      </p:grpSp>
      <p:sp>
        <p:nvSpPr>
          <p:cNvPr name="Freeform 23" id="23"/>
          <p:cNvSpPr/>
          <p:nvPr/>
        </p:nvSpPr>
        <p:spPr>
          <a:xfrm flipH="false" flipV="false" rot="0">
            <a:off x="1764544" y="3330305"/>
            <a:ext cx="504867" cy="697570"/>
          </a:xfrm>
          <a:custGeom>
            <a:avLst/>
            <a:gdLst/>
            <a:ahLst/>
            <a:cxnLst/>
            <a:rect r="r" b="b" t="t" l="l"/>
            <a:pathLst>
              <a:path h="697570" w="504867">
                <a:moveTo>
                  <a:pt x="0" y="0"/>
                </a:moveTo>
                <a:lnTo>
                  <a:pt x="504867" y="0"/>
                </a:lnTo>
                <a:lnTo>
                  <a:pt x="504867" y="697570"/>
                </a:lnTo>
                <a:lnTo>
                  <a:pt x="0" y="697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7185876" y="5887368"/>
            <a:ext cx="9536821" cy="3441034"/>
          </a:xfrm>
          <a:custGeom>
            <a:avLst/>
            <a:gdLst/>
            <a:ahLst/>
            <a:cxnLst/>
            <a:rect r="r" b="b" t="t" l="l"/>
            <a:pathLst>
              <a:path h="3441034" w="9536821">
                <a:moveTo>
                  <a:pt x="0" y="0"/>
                </a:moveTo>
                <a:lnTo>
                  <a:pt x="9536821" y="0"/>
                </a:lnTo>
                <a:lnTo>
                  <a:pt x="9536821" y="3441034"/>
                </a:lnTo>
                <a:lnTo>
                  <a:pt x="0" y="3441034"/>
                </a:lnTo>
                <a:lnTo>
                  <a:pt x="0" y="0"/>
                </a:lnTo>
                <a:close/>
              </a:path>
            </a:pathLst>
          </a:custGeom>
          <a:blipFill>
            <a:blip r:embed="rId4"/>
            <a:stretch>
              <a:fillRect l="0" t="0" r="0" b="0"/>
            </a:stretch>
          </a:blipFill>
        </p:spPr>
      </p:sp>
      <p:sp>
        <p:nvSpPr>
          <p:cNvPr name="Freeform 25" id="25"/>
          <p:cNvSpPr/>
          <p:nvPr/>
        </p:nvSpPr>
        <p:spPr>
          <a:xfrm flipH="false" flipV="false" rot="0">
            <a:off x="9516392" y="3317611"/>
            <a:ext cx="755197" cy="755197"/>
          </a:xfrm>
          <a:custGeom>
            <a:avLst/>
            <a:gdLst/>
            <a:ahLst/>
            <a:cxnLst/>
            <a:rect r="r" b="b" t="t" l="l"/>
            <a:pathLst>
              <a:path h="755197" w="755197">
                <a:moveTo>
                  <a:pt x="0" y="0"/>
                </a:moveTo>
                <a:lnTo>
                  <a:pt x="755197" y="0"/>
                </a:lnTo>
                <a:lnTo>
                  <a:pt x="755197" y="755197"/>
                </a:lnTo>
                <a:lnTo>
                  <a:pt x="0" y="7551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Création d’un score</a:t>
            </a:r>
          </a:p>
        </p:txBody>
      </p:sp>
      <p:sp>
        <p:nvSpPr>
          <p:cNvPr name="TextBox 27" id="27"/>
          <p:cNvSpPr txBox="true"/>
          <p:nvPr/>
        </p:nvSpPr>
        <p:spPr>
          <a:xfrm rot="0">
            <a:off x="903249" y="1832882"/>
            <a:ext cx="16481501" cy="1249680"/>
          </a:xfrm>
          <a:prstGeom prst="rect">
            <a:avLst/>
          </a:prstGeom>
        </p:spPr>
        <p:txBody>
          <a:bodyPr anchor="t" rtlCol="false" tIns="0" lIns="0" bIns="0" rIns="0">
            <a:spAutoFit/>
          </a:bodyPr>
          <a:lstStyle/>
          <a:p>
            <a:pPr>
              <a:lnSpc>
                <a:spcPts val="2519"/>
              </a:lnSpc>
            </a:pPr>
            <a:r>
              <a:rPr lang="en-US" sz="1799" spc="-30">
                <a:solidFill>
                  <a:srgbClr val="031F3B"/>
                </a:solidFill>
                <a:latin typeface="Public Sans"/>
              </a:rPr>
              <a:t>Nous allons développer une méthodologie pour attribuer un score compris entre 0 et 1 à chaque pays, basé sur leur performance relative à l'un des cinq indicateurs clés retenus. Cette approche pondérée permettra d'évaluer et de comparer les pays de manière quantifiable. Cette méthode offre une comparaison claire et normalisée pour l'analyse comparative des pays.</a:t>
            </a:r>
          </a:p>
          <a:p>
            <a:pPr algn="l">
              <a:lnSpc>
                <a:spcPts val="2519"/>
              </a:lnSpc>
              <a:spcBef>
                <a:spcPct val="0"/>
              </a:spcBef>
            </a:pPr>
          </a:p>
        </p:txBody>
      </p:sp>
      <p:sp>
        <p:nvSpPr>
          <p:cNvPr name="TextBox 28" id="28"/>
          <p:cNvSpPr txBox="true"/>
          <p:nvPr/>
        </p:nvSpPr>
        <p:spPr>
          <a:xfrm rot="0">
            <a:off x="2016978" y="3470496"/>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Calcul du score</a:t>
            </a:r>
          </a:p>
        </p:txBody>
      </p:sp>
      <p:sp>
        <p:nvSpPr>
          <p:cNvPr name="TextBox 29" id="29"/>
          <p:cNvSpPr txBox="true"/>
          <p:nvPr/>
        </p:nvSpPr>
        <p:spPr>
          <a:xfrm rot="0">
            <a:off x="10112422" y="3496371"/>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Dataframe final</a:t>
            </a:r>
          </a:p>
        </p:txBody>
      </p:sp>
      <p:sp>
        <p:nvSpPr>
          <p:cNvPr name="TextBox 30" id="30"/>
          <p:cNvSpPr txBox="true"/>
          <p:nvPr/>
        </p:nvSpPr>
        <p:spPr>
          <a:xfrm rot="0">
            <a:off x="7185876" y="4394748"/>
            <a:ext cx="9536821" cy="1249680"/>
          </a:xfrm>
          <a:prstGeom prst="rect">
            <a:avLst/>
          </a:prstGeom>
        </p:spPr>
        <p:txBody>
          <a:bodyPr anchor="t" rtlCol="false" tIns="0" lIns="0" bIns="0" rIns="0">
            <a:spAutoFit/>
          </a:bodyPr>
          <a:lstStyle/>
          <a:p>
            <a:pPr algn="l">
              <a:lnSpc>
                <a:spcPts val="2519"/>
              </a:lnSpc>
              <a:spcBef>
                <a:spcPct val="0"/>
              </a:spcBef>
            </a:pPr>
            <a:r>
              <a:rPr lang="en-US" sz="1799" spc="-30">
                <a:solidFill>
                  <a:srgbClr val="031F3B"/>
                </a:solidFill>
                <a:latin typeface="Public Sans"/>
              </a:rPr>
              <a:t>Nous disposons d’un dataframe qui contient nos 99 pays avec le score respectif que chacun d’entre eux obtient dans chaque indicateur, ainsi qu’un score de variation qui indique le score d’évolution de tous les indicateurs entre 2010 et 2015, nous donnant une indication sur la tendance que suit le pays dans ces domaines.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5316279" y="2564455"/>
            <a:ext cx="11550223" cy="6475489"/>
            <a:chOff x="0" y="0"/>
            <a:chExt cx="3144602" cy="1762982"/>
          </a:xfrm>
        </p:grpSpPr>
        <p:sp>
          <p:nvSpPr>
            <p:cNvPr name="Freeform 3" id="3"/>
            <p:cNvSpPr/>
            <p:nvPr/>
          </p:nvSpPr>
          <p:spPr>
            <a:xfrm flipH="false" flipV="false" rot="0">
              <a:off x="0" y="0"/>
              <a:ext cx="3144602" cy="1762982"/>
            </a:xfrm>
            <a:custGeom>
              <a:avLst/>
              <a:gdLst/>
              <a:ahLst/>
              <a:cxnLst/>
              <a:rect r="r" b="b" t="t" l="l"/>
              <a:pathLst>
                <a:path h="1762982" w="3144602">
                  <a:moveTo>
                    <a:pt x="12065" y="0"/>
                  </a:moveTo>
                  <a:lnTo>
                    <a:pt x="3132537" y="0"/>
                  </a:lnTo>
                  <a:cubicBezTo>
                    <a:pt x="3135737" y="0"/>
                    <a:pt x="3138806" y="1271"/>
                    <a:pt x="3141069" y="3534"/>
                  </a:cubicBezTo>
                  <a:cubicBezTo>
                    <a:pt x="3143331" y="5796"/>
                    <a:pt x="3144602" y="8865"/>
                    <a:pt x="3144602" y="12065"/>
                  </a:cubicBezTo>
                  <a:lnTo>
                    <a:pt x="3144602" y="1750917"/>
                  </a:lnTo>
                  <a:cubicBezTo>
                    <a:pt x="3144602" y="1757581"/>
                    <a:pt x="3139201" y="1762982"/>
                    <a:pt x="3132537" y="1762982"/>
                  </a:cubicBezTo>
                  <a:lnTo>
                    <a:pt x="12065" y="1762982"/>
                  </a:lnTo>
                  <a:cubicBezTo>
                    <a:pt x="8865" y="1762982"/>
                    <a:pt x="5796" y="1761711"/>
                    <a:pt x="3534" y="1759449"/>
                  </a:cubicBezTo>
                  <a:cubicBezTo>
                    <a:pt x="1271" y="1757186"/>
                    <a:pt x="0" y="1754117"/>
                    <a:pt x="0" y="1750917"/>
                  </a:cubicBezTo>
                  <a:lnTo>
                    <a:pt x="0" y="12065"/>
                  </a:lnTo>
                  <a:cubicBezTo>
                    <a:pt x="0" y="8865"/>
                    <a:pt x="1271" y="5796"/>
                    <a:pt x="3534" y="3534"/>
                  </a:cubicBezTo>
                  <a:cubicBezTo>
                    <a:pt x="5796" y="1271"/>
                    <a:pt x="8865" y="0"/>
                    <a:pt x="12065" y="0"/>
                  </a:cubicBezTo>
                  <a:close/>
                </a:path>
              </a:pathLst>
            </a:custGeom>
            <a:solidFill>
              <a:srgbClr val="031F3B"/>
            </a:solidFill>
          </p:spPr>
        </p:sp>
        <p:sp>
          <p:nvSpPr>
            <p:cNvPr name="TextBox 4" id="4"/>
            <p:cNvSpPr txBox="true"/>
            <p:nvPr/>
          </p:nvSpPr>
          <p:spPr>
            <a:xfrm>
              <a:off x="0" y="85725"/>
              <a:ext cx="3144602" cy="1677257"/>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9138881" y="5802200"/>
            <a:ext cx="3594965" cy="2597362"/>
          </a:xfrm>
          <a:custGeom>
            <a:avLst/>
            <a:gdLst/>
            <a:ahLst/>
            <a:cxnLst/>
            <a:rect r="r" b="b" t="t" l="l"/>
            <a:pathLst>
              <a:path h="2597362" w="3594965">
                <a:moveTo>
                  <a:pt x="0" y="0"/>
                </a:moveTo>
                <a:lnTo>
                  <a:pt x="3594964" y="0"/>
                </a:lnTo>
                <a:lnTo>
                  <a:pt x="3594964" y="2597362"/>
                </a:lnTo>
                <a:lnTo>
                  <a:pt x="0" y="2597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51773" y="2564455"/>
            <a:ext cx="3909665" cy="6475489"/>
            <a:chOff x="0" y="0"/>
            <a:chExt cx="1014084" cy="1679604"/>
          </a:xfrm>
        </p:grpSpPr>
        <p:sp>
          <p:nvSpPr>
            <p:cNvPr name="Freeform 7" id="7"/>
            <p:cNvSpPr/>
            <p:nvPr/>
          </p:nvSpPr>
          <p:spPr>
            <a:xfrm flipH="false" flipV="false" rot="0">
              <a:off x="0" y="0"/>
              <a:ext cx="1014084" cy="1679604"/>
            </a:xfrm>
            <a:custGeom>
              <a:avLst/>
              <a:gdLst/>
              <a:ahLst/>
              <a:cxnLst/>
              <a:rect r="r" b="b" t="t" l="l"/>
              <a:pathLst>
                <a:path h="1679604" w="1014084">
                  <a:moveTo>
                    <a:pt x="35644" y="0"/>
                  </a:moveTo>
                  <a:lnTo>
                    <a:pt x="978440" y="0"/>
                  </a:lnTo>
                  <a:cubicBezTo>
                    <a:pt x="998126" y="0"/>
                    <a:pt x="1014084" y="15958"/>
                    <a:pt x="1014084" y="35644"/>
                  </a:cubicBezTo>
                  <a:lnTo>
                    <a:pt x="1014084" y="1643961"/>
                  </a:lnTo>
                  <a:cubicBezTo>
                    <a:pt x="1014084" y="1653414"/>
                    <a:pt x="1010329" y="1662480"/>
                    <a:pt x="1003644" y="1669165"/>
                  </a:cubicBezTo>
                  <a:cubicBezTo>
                    <a:pt x="996960" y="1675849"/>
                    <a:pt x="987894" y="1679604"/>
                    <a:pt x="978440" y="1679604"/>
                  </a:cubicBezTo>
                  <a:lnTo>
                    <a:pt x="35644" y="1679604"/>
                  </a:lnTo>
                  <a:cubicBezTo>
                    <a:pt x="15958" y="1679604"/>
                    <a:pt x="0" y="1663646"/>
                    <a:pt x="0" y="1643961"/>
                  </a:cubicBezTo>
                  <a:lnTo>
                    <a:pt x="0" y="35644"/>
                  </a:lnTo>
                  <a:cubicBezTo>
                    <a:pt x="0" y="15958"/>
                    <a:pt x="15958" y="0"/>
                    <a:pt x="35644" y="0"/>
                  </a:cubicBezTo>
                  <a:close/>
                </a:path>
              </a:pathLst>
            </a:custGeom>
            <a:solidFill>
              <a:srgbClr val="000000">
                <a:alpha val="0"/>
              </a:srgbClr>
            </a:solidFill>
            <a:ln w="76200" cap="sq">
              <a:solidFill>
                <a:srgbClr val="DFAE3E"/>
              </a:solidFill>
              <a:prstDash val="solid"/>
              <a:miter/>
            </a:ln>
          </p:spPr>
        </p:sp>
        <p:sp>
          <p:nvSpPr>
            <p:cNvPr name="TextBox 8" id="8"/>
            <p:cNvSpPr txBox="true"/>
            <p:nvPr/>
          </p:nvSpPr>
          <p:spPr>
            <a:xfrm>
              <a:off x="0" y="85725"/>
              <a:ext cx="1014084" cy="1593879"/>
            </a:xfrm>
            <a:prstGeom prst="rect">
              <a:avLst/>
            </a:prstGeom>
          </p:spPr>
          <p:txBody>
            <a:bodyPr anchor="ctr" rtlCol="false" tIns="50800" lIns="50800" bIns="50800" rIns="50800"/>
            <a:lstStyle/>
            <a:p>
              <a:pPr algn="ctr">
                <a:lnSpc>
                  <a:spcPts val="1925"/>
                </a:lnSpc>
              </a:pPr>
            </a:p>
          </p:txBody>
        </p:sp>
      </p:grpSp>
      <p:sp>
        <p:nvSpPr>
          <p:cNvPr name="Freeform 9" id="9"/>
          <p:cNvSpPr/>
          <p:nvPr/>
        </p:nvSpPr>
        <p:spPr>
          <a:xfrm flipH="false" flipV="false" rot="0">
            <a:off x="1562684" y="2881500"/>
            <a:ext cx="3287842" cy="5841399"/>
          </a:xfrm>
          <a:custGeom>
            <a:avLst/>
            <a:gdLst/>
            <a:ahLst/>
            <a:cxnLst/>
            <a:rect r="r" b="b" t="t" l="l"/>
            <a:pathLst>
              <a:path h="5841399" w="3287842">
                <a:moveTo>
                  <a:pt x="0" y="0"/>
                </a:moveTo>
                <a:lnTo>
                  <a:pt x="3287842" y="0"/>
                </a:lnTo>
                <a:lnTo>
                  <a:pt x="3287842" y="5841399"/>
                </a:lnTo>
                <a:lnTo>
                  <a:pt x="0" y="5841399"/>
                </a:lnTo>
                <a:lnTo>
                  <a:pt x="0" y="0"/>
                </a:lnTo>
                <a:close/>
              </a:path>
            </a:pathLst>
          </a:custGeom>
          <a:blipFill>
            <a:blip r:embed="rId4"/>
            <a:stretch>
              <a:fillRect l="0" t="0" r="0" b="0"/>
            </a:stretch>
          </a:blipFill>
        </p:spPr>
      </p:sp>
      <p:sp>
        <p:nvSpPr>
          <p:cNvPr name="TextBox 10" id="10"/>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Classement final</a:t>
            </a:r>
          </a:p>
        </p:txBody>
      </p:sp>
      <p:sp>
        <p:nvSpPr>
          <p:cNvPr name="TextBox 11" id="11"/>
          <p:cNvSpPr txBox="true"/>
          <p:nvPr/>
        </p:nvSpPr>
        <p:spPr>
          <a:xfrm rot="0">
            <a:off x="5881922" y="3048707"/>
            <a:ext cx="10418937" cy="2192655"/>
          </a:xfrm>
          <a:prstGeom prst="rect">
            <a:avLst/>
          </a:prstGeom>
        </p:spPr>
        <p:txBody>
          <a:bodyPr anchor="t" rtlCol="false" tIns="0" lIns="0" bIns="0" rIns="0">
            <a:spAutoFit/>
          </a:bodyPr>
          <a:lstStyle/>
          <a:p>
            <a:pPr algn="just">
              <a:lnSpc>
                <a:spcPts val="2520"/>
              </a:lnSpc>
            </a:pPr>
            <a:r>
              <a:rPr lang="en-US" sz="1800" spc="-23">
                <a:solidFill>
                  <a:srgbClr val="E4E9EF"/>
                </a:solidFill>
                <a:latin typeface="Public Sans"/>
              </a:rPr>
              <a:t>Après avoir appliqué notre méthode de scoring, nous avons identifié les pays les plus performants. Les Etats Unis trustent le haut du classement avec un score élevé pour chacun des critères choisis. Il s'agit d'un candidat parfait car en plus d'être objectivement bon, la culture occidentale identique à la notre facilitera notre intégration et nos démarches. De plus, les investissements dans des programmes en anglais serviront pour la suite de notre expansion dans d'autres régions du monde. En effet, dans le classement nous observons pas moins de 6 pays anglophones en plus des USA qui seront de parfaits candidats à la suite de notre expansion.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3" id="3"/>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Qui sommes nous ?</a:t>
            </a:r>
          </a:p>
          <a:p>
            <a:pPr algn="ctr">
              <a:lnSpc>
                <a:spcPts val="3840"/>
              </a:lnSpc>
            </a:pPr>
          </a:p>
        </p:txBody>
      </p:sp>
      <p:sp>
        <p:nvSpPr>
          <p:cNvPr name="TextBox 4" id="4"/>
          <p:cNvSpPr txBox="true"/>
          <p:nvPr/>
        </p:nvSpPr>
        <p:spPr>
          <a:xfrm rot="0">
            <a:off x="3809022" y="5105400"/>
            <a:ext cx="10669956" cy="4078605"/>
          </a:xfrm>
          <a:prstGeom prst="rect">
            <a:avLst/>
          </a:prstGeom>
        </p:spPr>
        <p:txBody>
          <a:bodyPr anchor="t" rtlCol="false" tIns="0" lIns="0" bIns="0" rIns="0">
            <a:spAutoFit/>
          </a:bodyPr>
          <a:lstStyle/>
          <a:p>
            <a:pPr algn="ctr">
              <a:lnSpc>
                <a:spcPts val="2520"/>
              </a:lnSpc>
            </a:pPr>
            <a:r>
              <a:rPr lang="en-US" sz="1800" spc="-23">
                <a:solidFill>
                  <a:srgbClr val="031F3B"/>
                </a:solidFill>
                <a:latin typeface="Public Sans"/>
              </a:rPr>
              <a:t>Academy est une start-up innovante dans le domaine de la EdTech, dédiée à apporter un accès à l'éducation de qualité exclusivement en ligne. Fondée sur la conviction que l'éducation doit être accessible à tous, Academy propose une vaste gamme de contenus de formation en ligne, allant des diplômes généralistes aux formations professionnalisantes. Notre plateforme utilise des technologies d'apprentissage de pointe pour offrir une expérience éducative personnalisée et interactive, permettant aux étudiants de progresser à leur propre rythme.</a:t>
            </a:r>
          </a:p>
          <a:p>
            <a:pPr algn="ctr">
              <a:lnSpc>
                <a:spcPts val="2520"/>
              </a:lnSpc>
            </a:pPr>
            <a:r>
              <a:rPr lang="en-US" sz="1800" spc="-23">
                <a:solidFill>
                  <a:srgbClr val="031F3B"/>
                </a:solidFill>
                <a:latin typeface="Public Sans"/>
              </a:rPr>
              <a:t>Depuis notre lancement, nous avons constamment innové pour répondre aux besoins changeants des apprenants. L'impact de la pandémie a accéléré la croissance d'Academy, mettant en lumière l'importance cruciale de l'éducation en ligne face à la fermeture des établissements et centres de formation. Cette période a vu une augmentation significative de notre base d'utilisateurs, avec des étudiants cherchant à poursuivre leurs études, mais aussi face à une recrudescence des reconversions professionnelles.</a:t>
            </a:r>
          </a:p>
          <a:p>
            <a:pPr algn="ctr">
              <a:lnSpc>
                <a:spcPts val="2520"/>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3" id="3"/>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Conclusion</a:t>
            </a:r>
          </a:p>
          <a:p>
            <a:pPr algn="ctr">
              <a:lnSpc>
                <a:spcPts val="3840"/>
              </a:lnSpc>
            </a:pPr>
          </a:p>
        </p:txBody>
      </p:sp>
      <p:sp>
        <p:nvSpPr>
          <p:cNvPr name="TextBox 4" id="4"/>
          <p:cNvSpPr txBox="true"/>
          <p:nvPr/>
        </p:nvSpPr>
        <p:spPr>
          <a:xfrm rot="0">
            <a:off x="3809022" y="4957811"/>
            <a:ext cx="10669956" cy="2506980"/>
          </a:xfrm>
          <a:prstGeom prst="rect">
            <a:avLst/>
          </a:prstGeom>
        </p:spPr>
        <p:txBody>
          <a:bodyPr anchor="t" rtlCol="false" tIns="0" lIns="0" bIns="0" rIns="0">
            <a:spAutoFit/>
          </a:bodyPr>
          <a:lstStyle/>
          <a:p>
            <a:pPr algn="ctr">
              <a:lnSpc>
                <a:spcPts val="2520"/>
              </a:lnSpc>
            </a:pPr>
            <a:r>
              <a:rPr lang="en-US" sz="1800" spc="-23">
                <a:solidFill>
                  <a:srgbClr val="031F3B"/>
                </a:solidFill>
                <a:latin typeface="Public Sans"/>
              </a:rPr>
              <a:t>Cette méthode d’analyse fournit des insights précieux pour comprendre les facteurs de succès d’une entreprise et peut guider vers des décisions stratégiques dans le cadre de notre expansion internationale. L’approche PESTEL ajoutée au scoring des individus en fait un outil puissant. </a:t>
            </a:r>
          </a:p>
          <a:p>
            <a:pPr algn="ctr">
              <a:lnSpc>
                <a:spcPts val="2520"/>
              </a:lnSpc>
            </a:pPr>
          </a:p>
          <a:p>
            <a:pPr algn="ctr">
              <a:lnSpc>
                <a:spcPts val="2520"/>
              </a:lnSpc>
            </a:pPr>
            <a:r>
              <a:rPr lang="en-US" sz="1800" spc="-23">
                <a:solidFill>
                  <a:srgbClr val="031F3B"/>
                </a:solidFill>
                <a:latin typeface="Public Sans"/>
              </a:rPr>
              <a:t>Néanmoins, il persiste encore des zones d’ombres dans notre analyse, en effet la proximité géographique ou culturelle avec la France n’est pas prise en compte, et les questions administratives et fiscales n’ont pas été abordées. Ces thèmatiques doivent être étudiées à la suite de notre analyse préliminaire.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31F3B"/>
        </a:solidFill>
      </p:bgPr>
    </p:bg>
    <p:spTree>
      <p:nvGrpSpPr>
        <p:cNvPr id="1" name=""/>
        <p:cNvGrpSpPr/>
        <p:nvPr/>
      </p:nvGrpSpPr>
      <p:grpSpPr>
        <a:xfrm>
          <a:off x="0" y="0"/>
          <a:ext cx="0" cy="0"/>
          <a:chOff x="0" y="0"/>
          <a:chExt cx="0" cy="0"/>
        </a:xfrm>
      </p:grpSpPr>
      <p:sp>
        <p:nvSpPr>
          <p:cNvPr name="Freeform 2" id="2"/>
          <p:cNvSpPr/>
          <p:nvPr/>
        </p:nvSpPr>
        <p:spPr>
          <a:xfrm flipH="false" flipV="false" rot="0">
            <a:off x="10916299" y="4105750"/>
            <a:ext cx="2493808" cy="2429714"/>
          </a:xfrm>
          <a:custGeom>
            <a:avLst/>
            <a:gdLst/>
            <a:ahLst/>
            <a:cxnLst/>
            <a:rect r="r" b="b" t="t" l="l"/>
            <a:pathLst>
              <a:path h="2429714" w="2493808">
                <a:moveTo>
                  <a:pt x="0" y="0"/>
                </a:moveTo>
                <a:lnTo>
                  <a:pt x="2493808" y="0"/>
                </a:lnTo>
                <a:lnTo>
                  <a:pt x="2493808" y="2429714"/>
                </a:lnTo>
                <a:lnTo>
                  <a:pt x="0" y="2429714"/>
                </a:lnTo>
                <a:lnTo>
                  <a:pt x="0" y="0"/>
                </a:lnTo>
                <a:close/>
              </a:path>
            </a:pathLst>
          </a:custGeom>
          <a:blipFill>
            <a:blip r:embed="rId2"/>
            <a:stretch>
              <a:fillRect l="-9242" t="0" r="-136682" b="0"/>
            </a:stretch>
          </a:blipFill>
        </p:spPr>
      </p:sp>
      <p:sp>
        <p:nvSpPr>
          <p:cNvPr name="TextBox 3" id="3"/>
          <p:cNvSpPr txBox="true"/>
          <p:nvPr/>
        </p:nvSpPr>
        <p:spPr>
          <a:xfrm rot="0">
            <a:off x="5455060" y="4500123"/>
            <a:ext cx="5163082" cy="1717167"/>
          </a:xfrm>
          <a:prstGeom prst="rect">
            <a:avLst/>
          </a:prstGeom>
        </p:spPr>
        <p:txBody>
          <a:bodyPr anchor="t" rtlCol="false" tIns="0" lIns="0" bIns="0" rIns="0">
            <a:spAutoFit/>
          </a:bodyPr>
          <a:lstStyle/>
          <a:p>
            <a:pPr algn="r">
              <a:lnSpc>
                <a:spcPts val="3839"/>
              </a:lnSpc>
            </a:pPr>
            <a:r>
              <a:rPr lang="en-US" sz="3999" spc="-327">
                <a:solidFill>
                  <a:srgbClr val="E4E9EF"/>
                </a:solidFill>
                <a:latin typeface="Public Sans"/>
              </a:rPr>
              <a:t>Merci pour votre attention</a:t>
            </a:r>
          </a:p>
          <a:p>
            <a:pPr algn="r">
              <a:lnSpc>
                <a:spcPts val="3839"/>
              </a:lnSpc>
            </a:pPr>
          </a:p>
          <a:p>
            <a:pPr algn="r">
              <a:lnSpc>
                <a:spcPts val="2399"/>
              </a:lnSpc>
            </a:pPr>
            <a:r>
              <a:rPr lang="en-US" sz="2499" spc="-204">
                <a:solidFill>
                  <a:srgbClr val="E4E9EF"/>
                </a:solidFill>
                <a:latin typeface="Public Sans"/>
              </a:rPr>
              <a:t>Lokman AALIOUI</a:t>
            </a:r>
          </a:p>
          <a:p>
            <a:pPr algn="r">
              <a:lnSpc>
                <a:spcPts val="1728"/>
              </a:lnSpc>
            </a:pPr>
          </a:p>
          <a:p>
            <a:pPr algn="r">
              <a:lnSpc>
                <a:spcPts val="1728"/>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4E9EF"/>
        </a:solidFill>
      </p:bgPr>
    </p:bg>
    <p:spTree>
      <p:nvGrpSpPr>
        <p:cNvPr id="1" name=""/>
        <p:cNvGrpSpPr/>
        <p:nvPr/>
      </p:nvGrpSpPr>
      <p:grpSpPr>
        <a:xfrm>
          <a:off x="0" y="0"/>
          <a:ext cx="0" cy="0"/>
          <a:chOff x="0" y="0"/>
          <a:chExt cx="0" cy="0"/>
        </a:xfrm>
      </p:grpSpPr>
      <p:sp>
        <p:nvSpPr>
          <p:cNvPr name="TextBox 2" id="2"/>
          <p:cNvSpPr txBox="true"/>
          <p:nvPr/>
        </p:nvSpPr>
        <p:spPr>
          <a:xfrm rot="0">
            <a:off x="3273152" y="1938692"/>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Academy</a:t>
            </a:r>
          </a:p>
        </p:txBody>
      </p:sp>
      <p:sp>
        <p:nvSpPr>
          <p:cNvPr name="TextBox 3" id="3"/>
          <p:cNvSpPr txBox="true"/>
          <p:nvPr/>
        </p:nvSpPr>
        <p:spPr>
          <a:xfrm rot="0">
            <a:off x="3615197" y="3520835"/>
            <a:ext cx="11057607" cy="1017271"/>
          </a:xfrm>
          <a:prstGeom prst="rect">
            <a:avLst/>
          </a:prstGeom>
        </p:spPr>
        <p:txBody>
          <a:bodyPr anchor="t" rtlCol="false" tIns="0" lIns="0" bIns="0" rIns="0">
            <a:spAutoFit/>
          </a:bodyPr>
          <a:lstStyle/>
          <a:p>
            <a:pPr algn="ctr">
              <a:lnSpc>
                <a:spcPts val="3840"/>
              </a:lnSpc>
            </a:pPr>
            <a:r>
              <a:rPr lang="en-US" sz="4000" spc="-328">
                <a:solidFill>
                  <a:srgbClr val="DFAE3E"/>
                </a:solidFill>
                <a:latin typeface="Public Sans"/>
              </a:rPr>
              <a:t>Quelle est notre mission ?</a:t>
            </a:r>
          </a:p>
          <a:p>
            <a:pPr algn="ctr">
              <a:lnSpc>
                <a:spcPts val="3840"/>
              </a:lnSpc>
            </a:pPr>
          </a:p>
        </p:txBody>
      </p:sp>
      <p:sp>
        <p:nvSpPr>
          <p:cNvPr name="TextBox 4" id="4"/>
          <p:cNvSpPr txBox="true"/>
          <p:nvPr/>
        </p:nvSpPr>
        <p:spPr>
          <a:xfrm rot="0">
            <a:off x="3809022" y="5105400"/>
            <a:ext cx="10669956" cy="3135630"/>
          </a:xfrm>
          <a:prstGeom prst="rect">
            <a:avLst/>
          </a:prstGeom>
        </p:spPr>
        <p:txBody>
          <a:bodyPr anchor="t" rtlCol="false" tIns="0" lIns="0" bIns="0" rIns="0">
            <a:spAutoFit/>
          </a:bodyPr>
          <a:lstStyle/>
          <a:p>
            <a:pPr algn="ctr">
              <a:lnSpc>
                <a:spcPts val="2520"/>
              </a:lnSpc>
            </a:pPr>
            <a:r>
              <a:rPr lang="en-US" sz="1800" spc="-23">
                <a:solidFill>
                  <a:srgbClr val="031F3B"/>
                </a:solidFill>
                <a:latin typeface="Public Sans"/>
              </a:rPr>
              <a:t>Envisageant l'avenir, Academy est déterminée à étendre son impact en explorant de nouveaux marchés internationaux. Nous croyons fermement que l'éducation est le moteur du progrès personnel et du développement économique, et nous nous engageons à rendre l'apprentissage de qualité accessible à encore plus d'étudiants à travers le monde. En nous appuyant sur des données éducatives globales et une analyse de marché approfondie, nous visons à identifier les opportunités d'expansion qui nous permettront de soutenir les ambitions éducatives de millions de nouveaux apprenants.</a:t>
            </a:r>
          </a:p>
          <a:p>
            <a:pPr algn="ctr">
              <a:lnSpc>
                <a:spcPts val="2520"/>
              </a:lnSpc>
            </a:pPr>
          </a:p>
          <a:p>
            <a:pPr algn="ctr">
              <a:lnSpc>
                <a:spcPts val="2520"/>
              </a:lnSpc>
            </a:pPr>
            <a:r>
              <a:rPr lang="en-US" sz="1800" spc="-23">
                <a:solidFill>
                  <a:srgbClr val="031F3B"/>
                </a:solidFill>
                <a:latin typeface="Public Sans"/>
              </a:rPr>
              <a:t>La question à laquelle nous allons tenter de répondre est : </a:t>
            </a:r>
            <a:r>
              <a:rPr lang="en-US" sz="1800" spc="-23">
                <a:solidFill>
                  <a:srgbClr val="031F3B"/>
                </a:solidFill>
                <a:latin typeface="Public Sans Bold"/>
              </a:rPr>
              <a:t>Quels pays présentent le plus grand potentiel pour l'expansion des services d'Academy ?</a:t>
            </a:r>
          </a:p>
          <a:p>
            <a:pPr algn="ctr">
              <a:lnSpc>
                <a:spcPts val="25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Freeform 2" id="2"/>
          <p:cNvSpPr/>
          <p:nvPr/>
        </p:nvSpPr>
        <p:spPr>
          <a:xfrm flipH="false" flipV="false" rot="0">
            <a:off x="-3792079" y="5104707"/>
            <a:ext cx="25872159" cy="2860073"/>
          </a:xfrm>
          <a:custGeom>
            <a:avLst/>
            <a:gdLst/>
            <a:ahLst/>
            <a:cxnLst/>
            <a:rect r="r" b="b" t="t" l="l"/>
            <a:pathLst>
              <a:path h="2860073" w="25872159">
                <a:moveTo>
                  <a:pt x="0" y="0"/>
                </a:moveTo>
                <a:lnTo>
                  <a:pt x="25872158" y="0"/>
                </a:lnTo>
                <a:lnTo>
                  <a:pt x="25872158" y="2860074"/>
                </a:lnTo>
                <a:lnTo>
                  <a:pt x="0" y="28600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8240" y="4729807"/>
            <a:ext cx="1307431" cy="13074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5" id="5"/>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5408676" y="7162312"/>
            <a:ext cx="952509" cy="9525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8" id="8"/>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8667745" y="4943470"/>
            <a:ext cx="952509" cy="9525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1" id="11"/>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1987030" y="7162312"/>
            <a:ext cx="952509" cy="9525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4" id="1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5127415" y="4943470"/>
            <a:ext cx="952509" cy="9525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17" id="1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AutoShape 18" id="18"/>
          <p:cNvSpPr/>
          <p:nvPr/>
        </p:nvSpPr>
        <p:spPr>
          <a:xfrm>
            <a:off x="2731956" y="5639377"/>
            <a:ext cx="0" cy="1167915"/>
          </a:xfrm>
          <a:prstGeom prst="line">
            <a:avLst/>
          </a:prstGeom>
          <a:ln cap="rnd" w="28575">
            <a:solidFill>
              <a:srgbClr val="031F3B"/>
            </a:solidFill>
            <a:prstDash val="solid"/>
            <a:headEnd type="none" len="sm" w="sm"/>
            <a:tailEnd type="triangle" len="med" w="lg"/>
          </a:ln>
        </p:spPr>
      </p:sp>
      <p:sp>
        <p:nvSpPr>
          <p:cNvPr name="AutoShape 19" id="19"/>
          <p:cNvSpPr/>
          <p:nvPr/>
        </p:nvSpPr>
        <p:spPr>
          <a:xfrm>
            <a:off x="9158288" y="5639377"/>
            <a:ext cx="0" cy="1167915"/>
          </a:xfrm>
          <a:prstGeom prst="line">
            <a:avLst/>
          </a:prstGeom>
          <a:ln cap="rnd" w="28575">
            <a:solidFill>
              <a:srgbClr val="031F3B"/>
            </a:solidFill>
            <a:prstDash val="solid"/>
            <a:headEnd type="none" len="sm" w="sm"/>
            <a:tailEnd type="triangle" len="med" w="lg"/>
          </a:ln>
        </p:spPr>
      </p:sp>
      <p:sp>
        <p:nvSpPr>
          <p:cNvPr name="AutoShape 20" id="20"/>
          <p:cNvSpPr/>
          <p:nvPr/>
        </p:nvSpPr>
        <p:spPr>
          <a:xfrm>
            <a:off x="15617957" y="5639377"/>
            <a:ext cx="0" cy="1167915"/>
          </a:xfrm>
          <a:prstGeom prst="line">
            <a:avLst/>
          </a:prstGeom>
          <a:ln cap="rnd" w="28575">
            <a:solidFill>
              <a:srgbClr val="031F3B"/>
            </a:solidFill>
            <a:prstDash val="solid"/>
            <a:headEnd type="none" len="sm" w="sm"/>
            <a:tailEnd type="triangle" len="med" w="lg"/>
          </a:ln>
        </p:spPr>
      </p:sp>
      <p:sp>
        <p:nvSpPr>
          <p:cNvPr name="AutoShape 21" id="21"/>
          <p:cNvSpPr/>
          <p:nvPr/>
        </p:nvSpPr>
        <p:spPr>
          <a:xfrm flipV="true">
            <a:off x="12463285" y="6223335"/>
            <a:ext cx="0" cy="1167915"/>
          </a:xfrm>
          <a:prstGeom prst="line">
            <a:avLst/>
          </a:prstGeom>
          <a:ln cap="rnd" w="28575">
            <a:solidFill>
              <a:srgbClr val="031F3B"/>
            </a:solidFill>
            <a:prstDash val="solid"/>
            <a:headEnd type="none" len="sm" w="sm"/>
            <a:tailEnd type="triangle" len="med" w="lg"/>
          </a:ln>
        </p:spPr>
      </p:sp>
      <p:sp>
        <p:nvSpPr>
          <p:cNvPr name="AutoShape 22" id="22"/>
          <p:cNvSpPr/>
          <p:nvPr/>
        </p:nvSpPr>
        <p:spPr>
          <a:xfrm flipV="true">
            <a:off x="5884930" y="6223335"/>
            <a:ext cx="0" cy="1167915"/>
          </a:xfrm>
          <a:prstGeom prst="line">
            <a:avLst/>
          </a:prstGeom>
          <a:ln cap="rnd" w="28575">
            <a:solidFill>
              <a:srgbClr val="031F3B"/>
            </a:solidFill>
            <a:prstDash val="solid"/>
            <a:headEnd type="none" len="sm" w="sm"/>
            <a:tailEnd type="triangle" len="med" w="lg"/>
          </a:ln>
        </p:spPr>
      </p:sp>
      <p:grpSp>
        <p:nvGrpSpPr>
          <p:cNvPr name="Group 23" id="23"/>
          <p:cNvGrpSpPr/>
          <p:nvPr/>
        </p:nvGrpSpPr>
        <p:grpSpPr>
          <a:xfrm rot="0">
            <a:off x="11809569" y="6956812"/>
            <a:ext cx="1307431" cy="130743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25" id="25"/>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26" id="26"/>
          <p:cNvSpPr/>
          <p:nvPr/>
        </p:nvSpPr>
        <p:spPr>
          <a:xfrm flipH="false" flipV="false" rot="0">
            <a:off x="12109107" y="7278738"/>
            <a:ext cx="708357" cy="708357"/>
          </a:xfrm>
          <a:custGeom>
            <a:avLst/>
            <a:gdLst/>
            <a:ahLst/>
            <a:cxnLst/>
            <a:rect r="r" b="b" t="t" l="l"/>
            <a:pathLst>
              <a:path h="708357" w="708357">
                <a:moveTo>
                  <a:pt x="0" y="0"/>
                </a:moveTo>
                <a:lnTo>
                  <a:pt x="708356" y="0"/>
                </a:lnTo>
                <a:lnTo>
                  <a:pt x="708356" y="708356"/>
                </a:lnTo>
                <a:lnTo>
                  <a:pt x="0" y="708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14965504" y="4729807"/>
            <a:ext cx="1307431" cy="13074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29" id="29"/>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0" id="30"/>
          <p:cNvSpPr/>
          <p:nvPr/>
        </p:nvSpPr>
        <p:spPr>
          <a:xfrm flipH="false" flipV="false" rot="0">
            <a:off x="15310467" y="5059896"/>
            <a:ext cx="614980" cy="719657"/>
          </a:xfrm>
          <a:custGeom>
            <a:avLst/>
            <a:gdLst/>
            <a:ahLst/>
            <a:cxnLst/>
            <a:rect r="r" b="b" t="t" l="l"/>
            <a:pathLst>
              <a:path h="719657" w="614980">
                <a:moveTo>
                  <a:pt x="0" y="0"/>
                </a:moveTo>
                <a:lnTo>
                  <a:pt x="614980" y="0"/>
                </a:lnTo>
                <a:lnTo>
                  <a:pt x="614980" y="719658"/>
                </a:lnTo>
                <a:lnTo>
                  <a:pt x="0" y="719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8490284" y="4766009"/>
            <a:ext cx="1307431" cy="130743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33" id="33"/>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4" id="34"/>
          <p:cNvSpPr/>
          <p:nvPr/>
        </p:nvSpPr>
        <p:spPr>
          <a:xfrm flipH="false" flipV="false" rot="0">
            <a:off x="8895468" y="5065547"/>
            <a:ext cx="619765" cy="635953"/>
          </a:xfrm>
          <a:custGeom>
            <a:avLst/>
            <a:gdLst/>
            <a:ahLst/>
            <a:cxnLst/>
            <a:rect r="r" b="b" t="t" l="l"/>
            <a:pathLst>
              <a:path h="635953" w="619765">
                <a:moveTo>
                  <a:pt x="0" y="0"/>
                </a:moveTo>
                <a:lnTo>
                  <a:pt x="619765" y="0"/>
                </a:lnTo>
                <a:lnTo>
                  <a:pt x="619765" y="635952"/>
                </a:lnTo>
                <a:lnTo>
                  <a:pt x="0" y="635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5231215" y="7002614"/>
            <a:ext cx="1307431" cy="130743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1F3B"/>
            </a:solidFill>
          </p:spPr>
        </p:sp>
        <p:sp>
          <p:nvSpPr>
            <p:cNvPr name="TextBox 37" id="3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38" id="38"/>
          <p:cNvSpPr/>
          <p:nvPr/>
        </p:nvSpPr>
        <p:spPr>
          <a:xfrm flipH="false" flipV="false" rot="0">
            <a:off x="5592352" y="7278738"/>
            <a:ext cx="585157" cy="663580"/>
          </a:xfrm>
          <a:custGeom>
            <a:avLst/>
            <a:gdLst/>
            <a:ahLst/>
            <a:cxnLst/>
            <a:rect r="r" b="b" t="t" l="l"/>
            <a:pathLst>
              <a:path h="663580" w="585157">
                <a:moveTo>
                  <a:pt x="0" y="0"/>
                </a:moveTo>
                <a:lnTo>
                  <a:pt x="585157" y="0"/>
                </a:lnTo>
                <a:lnTo>
                  <a:pt x="585157" y="663579"/>
                </a:lnTo>
                <a:lnTo>
                  <a:pt x="0" y="6635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2491933" y="5143500"/>
            <a:ext cx="543903" cy="543903"/>
          </a:xfrm>
          <a:custGeom>
            <a:avLst/>
            <a:gdLst/>
            <a:ahLst/>
            <a:cxnLst/>
            <a:rect r="r" b="b" t="t" l="l"/>
            <a:pathLst>
              <a:path h="543903" w="543903">
                <a:moveTo>
                  <a:pt x="0" y="0"/>
                </a:moveTo>
                <a:lnTo>
                  <a:pt x="543902" y="0"/>
                </a:lnTo>
                <a:lnTo>
                  <a:pt x="543902" y="543903"/>
                </a:lnTo>
                <a:lnTo>
                  <a:pt x="0" y="5439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0" id="40"/>
          <p:cNvSpPr txBox="true"/>
          <p:nvPr/>
        </p:nvSpPr>
        <p:spPr>
          <a:xfrm rot="0">
            <a:off x="2150926" y="1238250"/>
            <a:ext cx="13986148"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Feuille de route</a:t>
            </a:r>
          </a:p>
        </p:txBody>
      </p:sp>
      <p:sp>
        <p:nvSpPr>
          <p:cNvPr name="TextBox 41" id="41"/>
          <p:cNvSpPr txBox="true"/>
          <p:nvPr/>
        </p:nvSpPr>
        <p:spPr>
          <a:xfrm rot="0">
            <a:off x="1553712" y="6904522"/>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Comprendre les données de la Banque Mondiale</a:t>
            </a:r>
          </a:p>
        </p:txBody>
      </p:sp>
      <p:sp>
        <p:nvSpPr>
          <p:cNvPr name="TextBox 42" id="42"/>
          <p:cNvSpPr txBox="true"/>
          <p:nvPr/>
        </p:nvSpPr>
        <p:spPr>
          <a:xfrm rot="0">
            <a:off x="4706686" y="5334640"/>
            <a:ext cx="2356488" cy="621030"/>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Préparer les données pour l’analyse</a:t>
            </a:r>
          </a:p>
        </p:txBody>
      </p:sp>
      <p:sp>
        <p:nvSpPr>
          <p:cNvPr name="TextBox 43" id="43"/>
          <p:cNvSpPr txBox="true"/>
          <p:nvPr/>
        </p:nvSpPr>
        <p:spPr>
          <a:xfrm rot="0">
            <a:off x="11285041" y="5073337"/>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Classer les pays du monde selon ces indicateurs</a:t>
            </a:r>
          </a:p>
        </p:txBody>
      </p:sp>
      <p:sp>
        <p:nvSpPr>
          <p:cNvPr name="TextBox 44" id="44"/>
          <p:cNvSpPr txBox="true"/>
          <p:nvPr/>
        </p:nvSpPr>
        <p:spPr>
          <a:xfrm rot="0">
            <a:off x="7980044" y="6964514"/>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Sélectionner les indicateurs les plus pertinentss</a:t>
            </a:r>
          </a:p>
        </p:txBody>
      </p:sp>
      <p:sp>
        <p:nvSpPr>
          <p:cNvPr name="TextBox 45" id="45"/>
          <p:cNvSpPr txBox="true"/>
          <p:nvPr/>
        </p:nvSpPr>
        <p:spPr>
          <a:xfrm rot="0">
            <a:off x="14439713" y="6964514"/>
            <a:ext cx="2356488" cy="935355"/>
          </a:xfrm>
          <a:prstGeom prst="rect">
            <a:avLst/>
          </a:prstGeom>
        </p:spPr>
        <p:txBody>
          <a:bodyPr anchor="t" rtlCol="false" tIns="0" lIns="0" bIns="0" rIns="0">
            <a:spAutoFit/>
          </a:bodyPr>
          <a:lstStyle/>
          <a:p>
            <a:pPr algn="ctr">
              <a:lnSpc>
                <a:spcPts val="2519"/>
              </a:lnSpc>
              <a:spcBef>
                <a:spcPct val="0"/>
              </a:spcBef>
            </a:pPr>
            <a:r>
              <a:rPr lang="en-US" sz="1799" spc="-30">
                <a:solidFill>
                  <a:srgbClr val="031F3B"/>
                </a:solidFill>
                <a:latin typeface="Public Sans"/>
              </a:rPr>
              <a:t>Sélectionner un ou des pays propices à une  expansion</a:t>
            </a:r>
          </a:p>
        </p:txBody>
      </p:sp>
      <p:sp>
        <p:nvSpPr>
          <p:cNvPr name="TextBox 46" id="46"/>
          <p:cNvSpPr txBox="true"/>
          <p:nvPr/>
        </p:nvSpPr>
        <p:spPr>
          <a:xfrm rot="0">
            <a:off x="6065042" y="2623188"/>
            <a:ext cx="7465348" cy="456317"/>
          </a:xfrm>
          <a:prstGeom prst="rect">
            <a:avLst/>
          </a:prstGeom>
        </p:spPr>
        <p:txBody>
          <a:bodyPr anchor="t" rtlCol="false" tIns="0" lIns="0" bIns="0" rIns="0">
            <a:spAutoFit/>
          </a:bodyPr>
          <a:lstStyle/>
          <a:p>
            <a:pPr marL="0" indent="0" lvl="0">
              <a:lnSpc>
                <a:spcPts val="3076"/>
              </a:lnSpc>
              <a:spcBef>
                <a:spcPct val="0"/>
              </a:spcBef>
            </a:pPr>
            <a:r>
              <a:rPr lang="en-US" sz="3995" spc="-327">
                <a:solidFill>
                  <a:srgbClr val="DFAE3E"/>
                </a:solidFill>
                <a:latin typeface="Public Sans"/>
              </a:rPr>
              <a:t>Analyse préliminaire du marché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sp>
        <p:nvSpPr>
          <p:cNvPr name="AutoShape 2" id="2"/>
          <p:cNvSpPr/>
          <p:nvPr/>
        </p:nvSpPr>
        <p:spPr>
          <a:xfrm>
            <a:off x="3594100" y="3461478"/>
            <a:ext cx="0" cy="582289"/>
          </a:xfrm>
          <a:prstGeom prst="line">
            <a:avLst/>
          </a:prstGeom>
          <a:ln cap="flat" w="38100">
            <a:solidFill>
              <a:srgbClr val="DFAE3E"/>
            </a:solidFill>
            <a:prstDash val="solid"/>
            <a:headEnd type="none" len="sm" w="sm"/>
            <a:tailEnd type="none" len="sm" w="sm"/>
          </a:ln>
        </p:spPr>
      </p:sp>
      <p:grpSp>
        <p:nvGrpSpPr>
          <p:cNvPr name="Group 3" id="3"/>
          <p:cNvGrpSpPr/>
          <p:nvPr/>
        </p:nvGrpSpPr>
        <p:grpSpPr>
          <a:xfrm rot="0">
            <a:off x="1028700" y="4010668"/>
            <a:ext cx="3683729" cy="4855648"/>
            <a:chOff x="0" y="0"/>
            <a:chExt cx="1002912" cy="1321973"/>
          </a:xfrm>
        </p:grpSpPr>
        <p:sp>
          <p:nvSpPr>
            <p:cNvPr name="Freeform 4" id="4"/>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5" id="5"/>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sp>
        <p:nvSpPr>
          <p:cNvPr name="AutoShape 6" id="6"/>
          <p:cNvSpPr/>
          <p:nvPr/>
        </p:nvSpPr>
        <p:spPr>
          <a:xfrm>
            <a:off x="6224487" y="3461478"/>
            <a:ext cx="0" cy="582289"/>
          </a:xfrm>
          <a:prstGeom prst="line">
            <a:avLst/>
          </a:prstGeom>
          <a:ln cap="flat" w="38100">
            <a:solidFill>
              <a:srgbClr val="DFAE3E"/>
            </a:solidFill>
            <a:prstDash val="solid"/>
            <a:headEnd type="none" len="sm" w="sm"/>
            <a:tailEnd type="none" len="sm" w="sm"/>
          </a:ln>
        </p:spPr>
      </p:sp>
      <p:sp>
        <p:nvSpPr>
          <p:cNvPr name="AutoShape 7" id="7"/>
          <p:cNvSpPr/>
          <p:nvPr/>
        </p:nvSpPr>
        <p:spPr>
          <a:xfrm>
            <a:off x="7828807" y="8792383"/>
            <a:ext cx="0" cy="582289"/>
          </a:xfrm>
          <a:prstGeom prst="line">
            <a:avLst/>
          </a:prstGeom>
          <a:ln cap="flat" w="38100">
            <a:solidFill>
              <a:srgbClr val="DFAE3E"/>
            </a:solidFill>
            <a:prstDash val="solid"/>
            <a:headEnd type="none" len="sm" w="sm"/>
            <a:tailEnd type="none" len="sm" w="sm"/>
          </a:ln>
        </p:spPr>
      </p:sp>
      <p:grpSp>
        <p:nvGrpSpPr>
          <p:cNvPr name="Group 8" id="8"/>
          <p:cNvGrpSpPr/>
          <p:nvPr/>
        </p:nvGrpSpPr>
        <p:grpSpPr>
          <a:xfrm rot="0">
            <a:off x="5212967" y="4003683"/>
            <a:ext cx="3683729" cy="4855648"/>
            <a:chOff x="0" y="0"/>
            <a:chExt cx="1002912" cy="1321973"/>
          </a:xfrm>
        </p:grpSpPr>
        <p:sp>
          <p:nvSpPr>
            <p:cNvPr name="Freeform 9" id="9"/>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10" id="10"/>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sp>
        <p:nvSpPr>
          <p:cNvPr name="AutoShape 11" id="11"/>
          <p:cNvSpPr/>
          <p:nvPr/>
        </p:nvSpPr>
        <p:spPr>
          <a:xfrm>
            <a:off x="10459193" y="8792383"/>
            <a:ext cx="0" cy="582289"/>
          </a:xfrm>
          <a:prstGeom prst="line">
            <a:avLst/>
          </a:prstGeom>
          <a:ln cap="flat" w="38100">
            <a:solidFill>
              <a:srgbClr val="DFAE3E"/>
            </a:solidFill>
            <a:prstDash val="solid"/>
            <a:headEnd type="none" len="sm" w="sm"/>
            <a:tailEnd type="none" len="sm" w="sm"/>
          </a:ln>
        </p:spPr>
      </p:sp>
      <p:grpSp>
        <p:nvGrpSpPr>
          <p:cNvPr name="Group 12" id="12"/>
          <p:cNvGrpSpPr/>
          <p:nvPr/>
        </p:nvGrpSpPr>
        <p:grpSpPr>
          <a:xfrm rot="0">
            <a:off x="9394269" y="4003683"/>
            <a:ext cx="3683729" cy="4855648"/>
            <a:chOff x="0" y="0"/>
            <a:chExt cx="1002912" cy="1321973"/>
          </a:xfrm>
        </p:grpSpPr>
        <p:sp>
          <p:nvSpPr>
            <p:cNvPr name="Freeform 13" id="13"/>
            <p:cNvSpPr/>
            <p:nvPr/>
          </p:nvSpPr>
          <p:spPr>
            <a:xfrm flipH="false" flipV="false" rot="0">
              <a:off x="0" y="0"/>
              <a:ext cx="1002913" cy="1321973"/>
            </a:xfrm>
            <a:custGeom>
              <a:avLst/>
              <a:gdLst/>
              <a:ahLst/>
              <a:cxnLst/>
              <a:rect r="r" b="b" t="t" l="l"/>
              <a:pathLst>
                <a:path h="1321973" w="1002913">
                  <a:moveTo>
                    <a:pt x="37830" y="0"/>
                  </a:moveTo>
                  <a:lnTo>
                    <a:pt x="965083" y="0"/>
                  </a:lnTo>
                  <a:cubicBezTo>
                    <a:pt x="985976" y="0"/>
                    <a:pt x="1002913" y="16937"/>
                    <a:pt x="1002913" y="37830"/>
                  </a:cubicBezTo>
                  <a:lnTo>
                    <a:pt x="1002913" y="1284143"/>
                  </a:lnTo>
                  <a:cubicBezTo>
                    <a:pt x="1002913" y="1294176"/>
                    <a:pt x="998927" y="1303798"/>
                    <a:pt x="991832" y="1310893"/>
                  </a:cubicBezTo>
                  <a:cubicBezTo>
                    <a:pt x="984738" y="1317987"/>
                    <a:pt x="975116" y="1321973"/>
                    <a:pt x="965083" y="1321973"/>
                  </a:cubicBezTo>
                  <a:lnTo>
                    <a:pt x="37830" y="1321973"/>
                  </a:lnTo>
                  <a:cubicBezTo>
                    <a:pt x="16937" y="1321973"/>
                    <a:pt x="0" y="1305036"/>
                    <a:pt x="0" y="1284143"/>
                  </a:cubicBezTo>
                  <a:lnTo>
                    <a:pt x="0" y="37830"/>
                  </a:lnTo>
                  <a:cubicBezTo>
                    <a:pt x="0" y="16937"/>
                    <a:pt x="16937" y="0"/>
                    <a:pt x="37830" y="0"/>
                  </a:cubicBezTo>
                  <a:close/>
                </a:path>
              </a:pathLst>
            </a:custGeom>
            <a:solidFill>
              <a:srgbClr val="031F3B"/>
            </a:solidFill>
          </p:spPr>
        </p:sp>
        <p:sp>
          <p:nvSpPr>
            <p:cNvPr name="TextBox 14" id="14"/>
            <p:cNvSpPr txBox="true"/>
            <p:nvPr/>
          </p:nvSpPr>
          <p:spPr>
            <a:xfrm>
              <a:off x="0" y="85725"/>
              <a:ext cx="1002912" cy="1236248"/>
            </a:xfrm>
            <a:prstGeom prst="rect">
              <a:avLst/>
            </a:prstGeom>
          </p:spPr>
          <p:txBody>
            <a:bodyPr anchor="ctr" rtlCol="false" tIns="50800" lIns="50800" bIns="50800" rIns="50800"/>
            <a:lstStyle/>
            <a:p>
              <a:pPr algn="ctr">
                <a:lnSpc>
                  <a:spcPts val="1925"/>
                </a:lnSpc>
              </a:pPr>
            </a:p>
          </p:txBody>
        </p:sp>
      </p:grpSp>
      <p:grpSp>
        <p:nvGrpSpPr>
          <p:cNvPr name="Group 15" id="15"/>
          <p:cNvGrpSpPr/>
          <p:nvPr/>
        </p:nvGrpSpPr>
        <p:grpSpPr>
          <a:xfrm rot="0">
            <a:off x="13575571" y="4010668"/>
            <a:ext cx="3683729" cy="2216880"/>
            <a:chOff x="0" y="0"/>
            <a:chExt cx="1002912" cy="603556"/>
          </a:xfrm>
        </p:grpSpPr>
        <p:sp>
          <p:nvSpPr>
            <p:cNvPr name="Freeform 16" id="16"/>
            <p:cNvSpPr/>
            <p:nvPr/>
          </p:nvSpPr>
          <p:spPr>
            <a:xfrm flipH="false" flipV="false" rot="0">
              <a:off x="0" y="0"/>
              <a:ext cx="1002913" cy="603556"/>
            </a:xfrm>
            <a:custGeom>
              <a:avLst/>
              <a:gdLst/>
              <a:ahLst/>
              <a:cxnLst/>
              <a:rect r="r" b="b" t="t" l="l"/>
              <a:pathLst>
                <a:path h="603556" w="1002913">
                  <a:moveTo>
                    <a:pt x="37830" y="0"/>
                  </a:moveTo>
                  <a:lnTo>
                    <a:pt x="965083" y="0"/>
                  </a:lnTo>
                  <a:cubicBezTo>
                    <a:pt x="985976" y="0"/>
                    <a:pt x="1002913" y="16937"/>
                    <a:pt x="1002913" y="37830"/>
                  </a:cubicBezTo>
                  <a:lnTo>
                    <a:pt x="1002913" y="565726"/>
                  </a:lnTo>
                  <a:cubicBezTo>
                    <a:pt x="1002913" y="586619"/>
                    <a:pt x="985976" y="603556"/>
                    <a:pt x="965083" y="603556"/>
                  </a:cubicBezTo>
                  <a:lnTo>
                    <a:pt x="37830" y="603556"/>
                  </a:lnTo>
                  <a:cubicBezTo>
                    <a:pt x="27797" y="603556"/>
                    <a:pt x="18175" y="599570"/>
                    <a:pt x="11080" y="592476"/>
                  </a:cubicBezTo>
                  <a:cubicBezTo>
                    <a:pt x="3986" y="585382"/>
                    <a:pt x="0" y="575759"/>
                    <a:pt x="0" y="565726"/>
                  </a:cubicBezTo>
                  <a:lnTo>
                    <a:pt x="0" y="37830"/>
                  </a:lnTo>
                  <a:cubicBezTo>
                    <a:pt x="0" y="16937"/>
                    <a:pt x="16937" y="0"/>
                    <a:pt x="37830" y="0"/>
                  </a:cubicBezTo>
                  <a:close/>
                </a:path>
              </a:pathLst>
            </a:custGeom>
            <a:solidFill>
              <a:srgbClr val="7D8B99"/>
            </a:solidFill>
          </p:spPr>
        </p:sp>
        <p:sp>
          <p:nvSpPr>
            <p:cNvPr name="TextBox 17" id="17"/>
            <p:cNvSpPr txBox="true"/>
            <p:nvPr/>
          </p:nvSpPr>
          <p:spPr>
            <a:xfrm>
              <a:off x="0" y="85725"/>
              <a:ext cx="1002912" cy="517831"/>
            </a:xfrm>
            <a:prstGeom prst="rect">
              <a:avLst/>
            </a:prstGeom>
          </p:spPr>
          <p:txBody>
            <a:bodyPr anchor="ctr" rtlCol="false" tIns="50800" lIns="50800" bIns="50800" rIns="50800"/>
            <a:lstStyle/>
            <a:p>
              <a:pPr algn="ctr">
                <a:lnSpc>
                  <a:spcPts val="1925"/>
                </a:lnSpc>
              </a:pPr>
            </a:p>
          </p:txBody>
        </p:sp>
      </p:grpSp>
      <p:grpSp>
        <p:nvGrpSpPr>
          <p:cNvPr name="Group 18" id="18"/>
          <p:cNvGrpSpPr/>
          <p:nvPr/>
        </p:nvGrpSpPr>
        <p:grpSpPr>
          <a:xfrm rot="0">
            <a:off x="13582823" y="6649436"/>
            <a:ext cx="3683729" cy="2216880"/>
            <a:chOff x="0" y="0"/>
            <a:chExt cx="1002912" cy="603556"/>
          </a:xfrm>
        </p:grpSpPr>
        <p:sp>
          <p:nvSpPr>
            <p:cNvPr name="Freeform 19" id="19"/>
            <p:cNvSpPr/>
            <p:nvPr/>
          </p:nvSpPr>
          <p:spPr>
            <a:xfrm flipH="false" flipV="false" rot="0">
              <a:off x="0" y="0"/>
              <a:ext cx="1002913" cy="603556"/>
            </a:xfrm>
            <a:custGeom>
              <a:avLst/>
              <a:gdLst/>
              <a:ahLst/>
              <a:cxnLst/>
              <a:rect r="r" b="b" t="t" l="l"/>
              <a:pathLst>
                <a:path h="603556" w="1002913">
                  <a:moveTo>
                    <a:pt x="37830" y="0"/>
                  </a:moveTo>
                  <a:lnTo>
                    <a:pt x="965083" y="0"/>
                  </a:lnTo>
                  <a:cubicBezTo>
                    <a:pt x="985976" y="0"/>
                    <a:pt x="1002913" y="16937"/>
                    <a:pt x="1002913" y="37830"/>
                  </a:cubicBezTo>
                  <a:lnTo>
                    <a:pt x="1002913" y="565726"/>
                  </a:lnTo>
                  <a:cubicBezTo>
                    <a:pt x="1002913" y="586619"/>
                    <a:pt x="985976" y="603556"/>
                    <a:pt x="965083" y="603556"/>
                  </a:cubicBezTo>
                  <a:lnTo>
                    <a:pt x="37830" y="603556"/>
                  </a:lnTo>
                  <a:cubicBezTo>
                    <a:pt x="27797" y="603556"/>
                    <a:pt x="18175" y="599570"/>
                    <a:pt x="11080" y="592476"/>
                  </a:cubicBezTo>
                  <a:cubicBezTo>
                    <a:pt x="3986" y="585382"/>
                    <a:pt x="0" y="575759"/>
                    <a:pt x="0" y="565726"/>
                  </a:cubicBezTo>
                  <a:lnTo>
                    <a:pt x="0" y="37830"/>
                  </a:lnTo>
                  <a:cubicBezTo>
                    <a:pt x="0" y="16937"/>
                    <a:pt x="16937" y="0"/>
                    <a:pt x="37830" y="0"/>
                  </a:cubicBezTo>
                  <a:close/>
                </a:path>
              </a:pathLst>
            </a:custGeom>
            <a:solidFill>
              <a:srgbClr val="7D8B99"/>
            </a:solidFill>
          </p:spPr>
        </p:sp>
        <p:sp>
          <p:nvSpPr>
            <p:cNvPr name="TextBox 20" id="20"/>
            <p:cNvSpPr txBox="true"/>
            <p:nvPr/>
          </p:nvSpPr>
          <p:spPr>
            <a:xfrm>
              <a:off x="0" y="85725"/>
              <a:ext cx="1002912" cy="517831"/>
            </a:xfrm>
            <a:prstGeom prst="rect">
              <a:avLst/>
            </a:prstGeom>
          </p:spPr>
          <p:txBody>
            <a:bodyPr anchor="ctr" rtlCol="false" tIns="50800" lIns="50800" bIns="50800" rIns="50800"/>
            <a:lstStyle/>
            <a:p>
              <a:pPr algn="ctr">
                <a:lnSpc>
                  <a:spcPts val="1925"/>
                </a:lnSpc>
              </a:pPr>
            </a:p>
          </p:txBody>
        </p:sp>
      </p:grpSp>
      <p:sp>
        <p:nvSpPr>
          <p:cNvPr name="Freeform 21" id="21"/>
          <p:cNvSpPr/>
          <p:nvPr/>
        </p:nvSpPr>
        <p:spPr>
          <a:xfrm flipH="false" flipV="false" rot="0">
            <a:off x="1598816" y="4238501"/>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5212967"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p:txBody>
      </p:sp>
      <p:sp>
        <p:nvSpPr>
          <p:cNvPr name="TextBox 23" id="23"/>
          <p:cNvSpPr txBox="true"/>
          <p:nvPr/>
        </p:nvSpPr>
        <p:spPr>
          <a:xfrm rot="0">
            <a:off x="9401521"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p:txBody>
      </p:sp>
      <p:sp>
        <p:nvSpPr>
          <p:cNvPr name="TextBox 24" id="24"/>
          <p:cNvSpPr txBox="true"/>
          <p:nvPr/>
        </p:nvSpPr>
        <p:spPr>
          <a:xfrm rot="0">
            <a:off x="13899508" y="4228116"/>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CountrySeries</a:t>
            </a:r>
          </a:p>
        </p:txBody>
      </p:sp>
      <p:sp>
        <p:nvSpPr>
          <p:cNvPr name="TextBox 25" id="25"/>
          <p:cNvSpPr txBox="true"/>
          <p:nvPr/>
        </p:nvSpPr>
        <p:spPr>
          <a:xfrm rot="0">
            <a:off x="14680653" y="6847444"/>
            <a:ext cx="3683729" cy="531505"/>
          </a:xfrm>
          <a:prstGeom prst="rect">
            <a:avLst/>
          </a:prstGeom>
        </p:spPr>
        <p:txBody>
          <a:bodyPr anchor="t" rtlCol="false" tIns="0" lIns="0" bIns="0" rIns="0">
            <a:spAutoFit/>
          </a:bodyPr>
          <a:lstStyle/>
          <a:p>
            <a:pPr>
              <a:lnSpc>
                <a:spcPts val="3840"/>
              </a:lnSpc>
            </a:pPr>
            <a:r>
              <a:rPr lang="en-US" sz="4000" spc="-328">
                <a:solidFill>
                  <a:srgbClr val="FFFFFF"/>
                </a:solidFill>
                <a:latin typeface="Public Sans"/>
              </a:rPr>
              <a:t>FootNote</a:t>
            </a:r>
          </a:p>
        </p:txBody>
      </p:sp>
      <p:sp>
        <p:nvSpPr>
          <p:cNvPr name="Freeform 26" id="26"/>
          <p:cNvSpPr/>
          <p:nvPr/>
        </p:nvSpPr>
        <p:spPr>
          <a:xfrm flipH="false" flipV="false" rot="0">
            <a:off x="6005454" y="4199483"/>
            <a:ext cx="438065" cy="505107"/>
          </a:xfrm>
          <a:custGeom>
            <a:avLst/>
            <a:gdLst/>
            <a:ahLst/>
            <a:cxnLst/>
            <a:rect r="r" b="b" t="t" l="l"/>
            <a:pathLst>
              <a:path h="505107" w="438065">
                <a:moveTo>
                  <a:pt x="0" y="0"/>
                </a:moveTo>
                <a:lnTo>
                  <a:pt x="438065" y="0"/>
                </a:lnTo>
                <a:lnTo>
                  <a:pt x="438065" y="505107"/>
                </a:lnTo>
                <a:lnTo>
                  <a:pt x="0" y="505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0022875" y="4179532"/>
            <a:ext cx="455368" cy="525058"/>
          </a:xfrm>
          <a:custGeom>
            <a:avLst/>
            <a:gdLst/>
            <a:ahLst/>
            <a:cxnLst/>
            <a:rect r="r" b="b" t="t" l="l"/>
            <a:pathLst>
              <a:path h="525058" w="455368">
                <a:moveTo>
                  <a:pt x="0" y="0"/>
                </a:moveTo>
                <a:lnTo>
                  <a:pt x="455368" y="0"/>
                </a:lnTo>
                <a:lnTo>
                  <a:pt x="455368" y="525058"/>
                </a:lnTo>
                <a:lnTo>
                  <a:pt x="0" y="525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3736985" y="4199483"/>
            <a:ext cx="478936" cy="552232"/>
          </a:xfrm>
          <a:custGeom>
            <a:avLst/>
            <a:gdLst/>
            <a:ahLst/>
            <a:cxnLst/>
            <a:rect r="r" b="b" t="t" l="l"/>
            <a:pathLst>
              <a:path h="552232" w="478936">
                <a:moveTo>
                  <a:pt x="0" y="0"/>
                </a:moveTo>
                <a:lnTo>
                  <a:pt x="478936" y="0"/>
                </a:lnTo>
                <a:lnTo>
                  <a:pt x="478936" y="552232"/>
                </a:lnTo>
                <a:lnTo>
                  <a:pt x="0" y="55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4068598" y="6803839"/>
            <a:ext cx="498777" cy="575109"/>
          </a:xfrm>
          <a:custGeom>
            <a:avLst/>
            <a:gdLst/>
            <a:ahLst/>
            <a:cxnLst/>
            <a:rect r="r" b="b" t="t" l="l"/>
            <a:pathLst>
              <a:path h="575109" w="498777">
                <a:moveTo>
                  <a:pt x="0" y="0"/>
                </a:moveTo>
                <a:lnTo>
                  <a:pt x="498777" y="0"/>
                </a:lnTo>
                <a:lnTo>
                  <a:pt x="498777" y="575109"/>
                </a:lnTo>
                <a:lnTo>
                  <a:pt x="0" y="575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0" id="30"/>
          <p:cNvSpPr/>
          <p:nvPr/>
        </p:nvSpPr>
        <p:spPr>
          <a:xfrm>
            <a:off x="3575050" y="3461478"/>
            <a:ext cx="2668487" cy="0"/>
          </a:xfrm>
          <a:prstGeom prst="line">
            <a:avLst/>
          </a:prstGeom>
          <a:ln cap="flat" w="38100">
            <a:solidFill>
              <a:srgbClr val="DFAE3E"/>
            </a:solidFill>
            <a:prstDash val="solid"/>
            <a:headEnd type="none" len="sm" w="sm"/>
            <a:tailEnd type="none" len="sm" w="sm"/>
          </a:ln>
        </p:spPr>
      </p:sp>
      <p:sp>
        <p:nvSpPr>
          <p:cNvPr name="AutoShape 31" id="31"/>
          <p:cNvSpPr/>
          <p:nvPr/>
        </p:nvSpPr>
        <p:spPr>
          <a:xfrm>
            <a:off x="7809757" y="9374672"/>
            <a:ext cx="2668487" cy="0"/>
          </a:xfrm>
          <a:prstGeom prst="line">
            <a:avLst/>
          </a:prstGeom>
          <a:ln cap="flat" w="38100">
            <a:solidFill>
              <a:srgbClr val="DFAE3E"/>
            </a:solidFill>
            <a:prstDash val="solid"/>
            <a:headEnd type="none" len="sm" w="sm"/>
            <a:tailEnd type="none" len="sm" w="sm"/>
          </a:ln>
        </p:spPr>
      </p:sp>
      <p:sp>
        <p:nvSpPr>
          <p:cNvPr name="Freeform 32" id="32"/>
          <p:cNvSpPr/>
          <p:nvPr/>
        </p:nvSpPr>
        <p:spPr>
          <a:xfrm flipH="false" flipV="false" rot="0">
            <a:off x="3991590" y="3210675"/>
            <a:ext cx="479292" cy="196946"/>
          </a:xfrm>
          <a:custGeom>
            <a:avLst/>
            <a:gdLst/>
            <a:ahLst/>
            <a:cxnLst/>
            <a:rect r="r" b="b" t="t" l="l"/>
            <a:pathLst>
              <a:path h="196946" w="479292">
                <a:moveTo>
                  <a:pt x="0" y="0"/>
                </a:moveTo>
                <a:lnTo>
                  <a:pt x="479292" y="0"/>
                </a:lnTo>
                <a:lnTo>
                  <a:pt x="479292" y="196945"/>
                </a:lnTo>
                <a:lnTo>
                  <a:pt x="0" y="196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3273152" y="339440"/>
            <a:ext cx="11741696"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Les données </a:t>
            </a:r>
          </a:p>
        </p:txBody>
      </p:sp>
      <p:sp>
        <p:nvSpPr>
          <p:cNvPr name="TextBox 34" id="34"/>
          <p:cNvSpPr txBox="true"/>
          <p:nvPr/>
        </p:nvSpPr>
        <p:spPr>
          <a:xfrm rot="0">
            <a:off x="1077715" y="4224163"/>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35" id="35"/>
          <p:cNvSpPr txBox="true"/>
          <p:nvPr/>
        </p:nvSpPr>
        <p:spPr>
          <a:xfrm rot="0">
            <a:off x="1347800" y="4982996"/>
            <a:ext cx="3143557" cy="3794760"/>
          </a:xfrm>
          <a:prstGeom prst="rect">
            <a:avLst/>
          </a:prstGeom>
        </p:spPr>
        <p:txBody>
          <a:bodyPr anchor="t" rtlCol="false" tIns="0" lIns="0" bIns="0" rIns="0">
            <a:spAutoFit/>
          </a:bodyPr>
          <a:lstStyle/>
          <a:p>
            <a:pPr>
              <a:lnSpc>
                <a:spcPts val="2520"/>
              </a:lnSpc>
            </a:pPr>
            <a:r>
              <a:rPr lang="en-US" sz="1800" spc="-30">
                <a:solidFill>
                  <a:srgbClr val="FFFFFF"/>
                </a:solidFill>
                <a:latin typeface="Public Sans"/>
              </a:rPr>
              <a:t>241 lignes / 32 colonnes</a:t>
            </a:r>
          </a:p>
          <a:p>
            <a:pPr>
              <a:lnSpc>
                <a:spcPts val="2520"/>
              </a:lnSpc>
            </a:pPr>
          </a:p>
          <a:p>
            <a:pPr marL="388620" indent="-194310" lvl="1">
              <a:lnSpc>
                <a:spcPts val="2520"/>
              </a:lnSpc>
              <a:buFont typeface="Arial"/>
              <a:buChar char="•"/>
            </a:pPr>
            <a:r>
              <a:rPr lang="en-US" sz="1800" spc="-30">
                <a:solidFill>
                  <a:srgbClr val="FFFFFF"/>
                </a:solidFill>
                <a:latin typeface="Public Sans"/>
              </a:rPr>
              <a:t>Country Code</a:t>
            </a:r>
          </a:p>
          <a:p>
            <a:pPr marL="388620" indent="-194310" lvl="1">
              <a:lnSpc>
                <a:spcPts val="2520"/>
              </a:lnSpc>
              <a:buFont typeface="Arial"/>
              <a:buChar char="•"/>
            </a:pPr>
            <a:r>
              <a:rPr lang="en-US" sz="1800" spc="-30">
                <a:solidFill>
                  <a:srgbClr val="FFFFFF"/>
                </a:solidFill>
                <a:latin typeface="Public Sans"/>
              </a:rPr>
              <a:t>Short Name</a:t>
            </a:r>
          </a:p>
          <a:p>
            <a:pPr marL="388620" indent="-194310" lvl="1">
              <a:lnSpc>
                <a:spcPts val="2520"/>
              </a:lnSpc>
              <a:buFont typeface="Arial"/>
              <a:buChar char="•"/>
            </a:pPr>
            <a:r>
              <a:rPr lang="en-US" sz="1800" spc="-30">
                <a:solidFill>
                  <a:srgbClr val="FFFFFF"/>
                </a:solidFill>
                <a:latin typeface="Public Sans"/>
              </a:rPr>
              <a:t>Table Name </a:t>
            </a:r>
          </a:p>
          <a:p>
            <a:pPr marL="388620" indent="-194310" lvl="1">
              <a:lnSpc>
                <a:spcPts val="2520"/>
              </a:lnSpc>
              <a:buFont typeface="Arial"/>
              <a:buChar char="•"/>
            </a:pPr>
            <a:r>
              <a:rPr lang="en-US" sz="1800" spc="-30">
                <a:solidFill>
                  <a:srgbClr val="FFFFFF"/>
                </a:solidFill>
                <a:latin typeface="Public Sans"/>
              </a:rPr>
              <a:t>Long Name</a:t>
            </a:r>
          </a:p>
          <a:p>
            <a:pPr marL="388620" indent="-194310" lvl="1">
              <a:lnSpc>
                <a:spcPts val="2520"/>
              </a:lnSpc>
              <a:buFont typeface="Arial"/>
              <a:buChar char="•"/>
            </a:pPr>
            <a:r>
              <a:rPr lang="en-US" sz="1800" spc="-30">
                <a:solidFill>
                  <a:srgbClr val="FFFFFF"/>
                </a:solidFill>
                <a:latin typeface="Public Sans"/>
              </a:rPr>
              <a:t>...</a:t>
            </a:r>
          </a:p>
          <a:p>
            <a:pPr marL="388620" indent="-194310" lvl="1">
              <a:lnSpc>
                <a:spcPts val="2520"/>
              </a:lnSpc>
              <a:buFont typeface="Arial"/>
              <a:buChar char="•"/>
            </a:pPr>
            <a:r>
              <a:rPr lang="en-US" sz="1800" spc="-30">
                <a:solidFill>
                  <a:srgbClr val="FFFFFF"/>
                </a:solidFill>
                <a:latin typeface="Public Sans"/>
              </a:rPr>
              <a:t>Region</a:t>
            </a:r>
          </a:p>
          <a:p>
            <a:pPr marL="388620" indent="-194310" lvl="1">
              <a:lnSpc>
                <a:spcPts val="2520"/>
              </a:lnSpc>
              <a:buFont typeface="Arial"/>
              <a:buChar char="•"/>
            </a:pPr>
            <a:r>
              <a:rPr lang="en-US" sz="1800" spc="-30">
                <a:solidFill>
                  <a:srgbClr val="FFFFFF"/>
                </a:solidFill>
                <a:latin typeface="Public Sans"/>
              </a:rPr>
              <a:t>Income Group</a:t>
            </a:r>
          </a:p>
          <a:p>
            <a:pPr marL="388620" indent="-194310" lvl="1">
              <a:lnSpc>
                <a:spcPts val="2520"/>
              </a:lnSpc>
              <a:buFont typeface="Arial"/>
              <a:buChar char="•"/>
            </a:pPr>
            <a:r>
              <a:rPr lang="en-US" sz="1800" spc="-30">
                <a:solidFill>
                  <a:srgbClr val="FFFFFF"/>
                </a:solidFill>
                <a:latin typeface="Public Sans"/>
              </a:rPr>
              <a:t>...</a:t>
            </a:r>
          </a:p>
          <a:p>
            <a:pPr>
              <a:lnSpc>
                <a:spcPts val="2520"/>
              </a:lnSpc>
            </a:pPr>
          </a:p>
          <a:p>
            <a:pPr algn="just">
              <a:lnSpc>
                <a:spcPts val="2520"/>
              </a:lnSpc>
              <a:spcBef>
                <a:spcPct val="0"/>
              </a:spcBef>
            </a:pPr>
          </a:p>
        </p:txBody>
      </p:sp>
      <p:sp>
        <p:nvSpPr>
          <p:cNvPr name="TextBox 36" id="36"/>
          <p:cNvSpPr txBox="true"/>
          <p:nvPr/>
        </p:nvSpPr>
        <p:spPr>
          <a:xfrm rot="0">
            <a:off x="3809022" y="1503399"/>
            <a:ext cx="10669956" cy="1564005"/>
          </a:xfrm>
          <a:prstGeom prst="rect">
            <a:avLst/>
          </a:prstGeom>
        </p:spPr>
        <p:txBody>
          <a:bodyPr anchor="t" rtlCol="false" tIns="0" lIns="0" bIns="0" rIns="0">
            <a:spAutoFit/>
          </a:bodyPr>
          <a:lstStyle/>
          <a:p>
            <a:pPr algn="ctr">
              <a:lnSpc>
                <a:spcPts val="2520"/>
              </a:lnSpc>
            </a:pPr>
            <a:r>
              <a:rPr lang="en-US" sz="1800" spc="-23">
                <a:solidFill>
                  <a:srgbClr val="031F3B"/>
                </a:solidFill>
                <a:latin typeface="Public Sans"/>
              </a:rPr>
              <a:t>La Banque mondiale est une institution financière internationale qui fournit des prêts et des subventions aux pays du monde entier pour des projets visant à réduire la pauvreté et à soutenir le développement. Elle compile et diffuse des données et des recherches sur divers aspects économiques et sociaux, y compris l'éducation, pour guider les politiques de développement.</a:t>
            </a:r>
          </a:p>
          <a:p>
            <a:pPr algn="ctr">
              <a:lnSpc>
                <a:spcPts val="2520"/>
              </a:lnSpc>
            </a:pPr>
          </a:p>
        </p:txBody>
      </p:sp>
      <p:sp>
        <p:nvSpPr>
          <p:cNvPr name="TextBox 37" id="37"/>
          <p:cNvSpPr txBox="true"/>
          <p:nvPr/>
        </p:nvSpPr>
        <p:spPr>
          <a:xfrm rot="0">
            <a:off x="3371102" y="3210278"/>
            <a:ext cx="3683729" cy="235839"/>
          </a:xfrm>
          <a:prstGeom prst="rect">
            <a:avLst/>
          </a:prstGeom>
        </p:spPr>
        <p:txBody>
          <a:bodyPr anchor="t" rtlCol="false" tIns="0" lIns="0" bIns="0" rIns="0">
            <a:spAutoFit/>
          </a:bodyPr>
          <a:lstStyle/>
          <a:p>
            <a:pPr algn="ctr">
              <a:lnSpc>
                <a:spcPts val="1728"/>
              </a:lnSpc>
            </a:pPr>
            <a:r>
              <a:rPr lang="en-US" sz="1800" spc="-147">
                <a:solidFill>
                  <a:srgbClr val="031F3B"/>
                </a:solidFill>
                <a:latin typeface="Public Sans"/>
              </a:rPr>
              <a:t>Country Code</a:t>
            </a:r>
          </a:p>
        </p:txBody>
      </p:sp>
      <p:sp>
        <p:nvSpPr>
          <p:cNvPr name="TextBox 38" id="38"/>
          <p:cNvSpPr txBox="true"/>
          <p:nvPr/>
        </p:nvSpPr>
        <p:spPr>
          <a:xfrm rot="0">
            <a:off x="7671978" y="9487381"/>
            <a:ext cx="3683729" cy="235839"/>
          </a:xfrm>
          <a:prstGeom prst="rect">
            <a:avLst/>
          </a:prstGeom>
        </p:spPr>
        <p:txBody>
          <a:bodyPr anchor="t" rtlCol="false" tIns="0" lIns="0" bIns="0" rIns="0">
            <a:spAutoFit/>
          </a:bodyPr>
          <a:lstStyle/>
          <a:p>
            <a:pPr algn="ctr">
              <a:lnSpc>
                <a:spcPts val="1728"/>
              </a:lnSpc>
            </a:pPr>
            <a:r>
              <a:rPr lang="en-US" sz="1800" spc="-147">
                <a:solidFill>
                  <a:srgbClr val="031F3B"/>
                </a:solidFill>
                <a:latin typeface="Public Sans"/>
              </a:rPr>
              <a:t>Indicator Code</a:t>
            </a:r>
          </a:p>
        </p:txBody>
      </p:sp>
      <p:sp>
        <p:nvSpPr>
          <p:cNvPr name="Freeform 39" id="39"/>
          <p:cNvSpPr/>
          <p:nvPr/>
        </p:nvSpPr>
        <p:spPr>
          <a:xfrm flipH="false" flipV="false" rot="0">
            <a:off x="8324627" y="9493205"/>
            <a:ext cx="452876" cy="186091"/>
          </a:xfrm>
          <a:custGeom>
            <a:avLst/>
            <a:gdLst/>
            <a:ahLst/>
            <a:cxnLst/>
            <a:rect r="r" b="b" t="t" l="l"/>
            <a:pathLst>
              <a:path h="186091" w="452876">
                <a:moveTo>
                  <a:pt x="0" y="0"/>
                </a:moveTo>
                <a:lnTo>
                  <a:pt x="452875" y="0"/>
                </a:lnTo>
                <a:lnTo>
                  <a:pt x="452875" y="186090"/>
                </a:lnTo>
                <a:lnTo>
                  <a:pt x="0" y="186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0" id="40"/>
          <p:cNvSpPr txBox="true"/>
          <p:nvPr/>
        </p:nvSpPr>
        <p:spPr>
          <a:xfrm rot="0">
            <a:off x="5483052" y="5042021"/>
            <a:ext cx="3143557" cy="3476625"/>
          </a:xfrm>
          <a:prstGeom prst="rect">
            <a:avLst/>
          </a:prstGeom>
        </p:spPr>
        <p:txBody>
          <a:bodyPr anchor="t" rtlCol="false" tIns="0" lIns="0" bIns="0" rIns="0">
            <a:spAutoFit/>
          </a:bodyPr>
          <a:lstStyle/>
          <a:p>
            <a:pPr>
              <a:lnSpc>
                <a:spcPts val="2520"/>
              </a:lnSpc>
            </a:pPr>
            <a:r>
              <a:rPr lang="en-US" sz="1800" spc="-30">
                <a:solidFill>
                  <a:srgbClr val="FFFFFF"/>
                </a:solidFill>
                <a:latin typeface="Public Sans"/>
              </a:rPr>
              <a:t>886 929 lignes / 70 colonnes</a:t>
            </a:r>
          </a:p>
          <a:p>
            <a:pPr>
              <a:lnSpc>
                <a:spcPts val="2520"/>
              </a:lnSpc>
            </a:pPr>
          </a:p>
          <a:p>
            <a:pPr marL="388620" indent="-194310" lvl="1">
              <a:lnSpc>
                <a:spcPts val="2520"/>
              </a:lnSpc>
              <a:buFont typeface="Arial"/>
              <a:buChar char="•"/>
            </a:pPr>
            <a:r>
              <a:rPr lang="en-US" sz="1800" spc="-30">
                <a:solidFill>
                  <a:srgbClr val="FFFFFF"/>
                </a:solidFill>
                <a:latin typeface="Public Sans"/>
              </a:rPr>
              <a:t>Country Name</a:t>
            </a:r>
          </a:p>
          <a:p>
            <a:pPr marL="388620" indent="-194310" lvl="1">
              <a:lnSpc>
                <a:spcPts val="2520"/>
              </a:lnSpc>
              <a:buFont typeface="Arial"/>
              <a:buChar char="•"/>
            </a:pPr>
            <a:r>
              <a:rPr lang="en-US" sz="1800" spc="-30">
                <a:solidFill>
                  <a:srgbClr val="FFFFFF"/>
                </a:solidFill>
                <a:latin typeface="Public Sans"/>
              </a:rPr>
              <a:t>Country Code</a:t>
            </a:r>
          </a:p>
          <a:p>
            <a:pPr marL="388620" indent="-194310" lvl="1">
              <a:lnSpc>
                <a:spcPts val="2520"/>
              </a:lnSpc>
              <a:buFont typeface="Arial"/>
              <a:buChar char="•"/>
            </a:pPr>
            <a:r>
              <a:rPr lang="en-US" sz="1800" spc="-30">
                <a:solidFill>
                  <a:srgbClr val="FFFFFF"/>
                </a:solidFill>
                <a:latin typeface="Public Sans"/>
              </a:rPr>
              <a:t>Indicator </a:t>
            </a:r>
            <a:r>
              <a:rPr lang="en-US" sz="1800" spc="-30">
                <a:solidFill>
                  <a:srgbClr val="FFFFFF"/>
                </a:solidFill>
                <a:latin typeface="Public Sans"/>
              </a:rPr>
              <a:t>Name </a:t>
            </a:r>
          </a:p>
          <a:p>
            <a:pPr marL="388620" indent="-194310" lvl="1">
              <a:lnSpc>
                <a:spcPts val="2520"/>
              </a:lnSpc>
              <a:buFont typeface="Arial"/>
              <a:buChar char="•"/>
            </a:pPr>
            <a:r>
              <a:rPr lang="en-US" sz="1800" spc="-30">
                <a:solidFill>
                  <a:srgbClr val="FFFFFF"/>
                </a:solidFill>
                <a:latin typeface="Public Sans"/>
              </a:rPr>
              <a:t>Indicator Code</a:t>
            </a:r>
          </a:p>
          <a:p>
            <a:pPr marL="388620" indent="-194310" lvl="1">
              <a:lnSpc>
                <a:spcPts val="2520"/>
              </a:lnSpc>
              <a:buFont typeface="Arial"/>
              <a:buChar char="•"/>
            </a:pPr>
            <a:r>
              <a:rPr lang="en-US" sz="1800" spc="-30">
                <a:solidFill>
                  <a:srgbClr val="FFFFFF"/>
                </a:solidFill>
                <a:latin typeface="Public Sans"/>
              </a:rPr>
              <a:t>1970</a:t>
            </a:r>
          </a:p>
          <a:p>
            <a:pPr marL="388620" indent="-194310" lvl="1">
              <a:lnSpc>
                <a:spcPts val="2520"/>
              </a:lnSpc>
              <a:buFont typeface="Arial"/>
              <a:buChar char="•"/>
            </a:pPr>
            <a:r>
              <a:rPr lang="en-US" sz="1800" spc="-30">
                <a:solidFill>
                  <a:srgbClr val="FFFFFF"/>
                </a:solidFill>
                <a:latin typeface="Public Sans"/>
              </a:rPr>
              <a:t>...</a:t>
            </a:r>
          </a:p>
          <a:p>
            <a:pPr marL="388620" indent="-194310" lvl="1">
              <a:lnSpc>
                <a:spcPts val="2520"/>
              </a:lnSpc>
              <a:buFont typeface="Arial"/>
              <a:buChar char="•"/>
            </a:pPr>
            <a:r>
              <a:rPr lang="en-US" sz="1800" spc="-30">
                <a:solidFill>
                  <a:srgbClr val="FFFFFF"/>
                </a:solidFill>
                <a:latin typeface="Public Sans"/>
              </a:rPr>
              <a:t>2100</a:t>
            </a:r>
          </a:p>
          <a:p>
            <a:pPr>
              <a:lnSpc>
                <a:spcPts val="2520"/>
              </a:lnSpc>
            </a:pPr>
          </a:p>
          <a:p>
            <a:pPr algn="just">
              <a:lnSpc>
                <a:spcPts val="2520"/>
              </a:lnSpc>
              <a:spcBef>
                <a:spcPct val="0"/>
              </a:spcBef>
            </a:pPr>
          </a:p>
        </p:txBody>
      </p:sp>
      <p:sp>
        <p:nvSpPr>
          <p:cNvPr name="TextBox 41" id="41"/>
          <p:cNvSpPr txBox="true"/>
          <p:nvPr/>
        </p:nvSpPr>
        <p:spPr>
          <a:xfrm rot="0">
            <a:off x="9620596" y="5081008"/>
            <a:ext cx="3143557" cy="3476625"/>
          </a:xfrm>
          <a:prstGeom prst="rect">
            <a:avLst/>
          </a:prstGeom>
        </p:spPr>
        <p:txBody>
          <a:bodyPr anchor="t" rtlCol="false" tIns="0" lIns="0" bIns="0" rIns="0">
            <a:spAutoFit/>
          </a:bodyPr>
          <a:lstStyle/>
          <a:p>
            <a:pPr>
              <a:lnSpc>
                <a:spcPts val="2520"/>
              </a:lnSpc>
            </a:pPr>
            <a:r>
              <a:rPr lang="en-US" sz="1800" spc="-30">
                <a:solidFill>
                  <a:srgbClr val="FFFFFF"/>
                </a:solidFill>
                <a:latin typeface="Public Sans"/>
              </a:rPr>
              <a:t>3665 lignes / 21 colonnes</a:t>
            </a:r>
          </a:p>
          <a:p>
            <a:pPr>
              <a:lnSpc>
                <a:spcPts val="2520"/>
              </a:lnSpc>
            </a:pPr>
          </a:p>
          <a:p>
            <a:pPr marL="388620" indent="-194310" lvl="1">
              <a:lnSpc>
                <a:spcPts val="2520"/>
              </a:lnSpc>
              <a:buFont typeface="Arial"/>
              <a:buChar char="•"/>
            </a:pPr>
            <a:r>
              <a:rPr lang="en-US" sz="1800" spc="-30">
                <a:solidFill>
                  <a:srgbClr val="FFFFFF"/>
                </a:solidFill>
                <a:latin typeface="Public Sans"/>
              </a:rPr>
              <a:t>Series Code</a:t>
            </a:r>
          </a:p>
          <a:p>
            <a:pPr marL="388620" indent="-194310" lvl="1">
              <a:lnSpc>
                <a:spcPts val="2520"/>
              </a:lnSpc>
              <a:buFont typeface="Arial"/>
              <a:buChar char="•"/>
            </a:pPr>
            <a:r>
              <a:rPr lang="en-US" sz="1800" spc="-30">
                <a:solidFill>
                  <a:srgbClr val="FFFFFF"/>
                </a:solidFill>
                <a:latin typeface="Public Sans"/>
              </a:rPr>
              <a:t>Topic</a:t>
            </a:r>
          </a:p>
          <a:p>
            <a:pPr marL="388620" indent="-194310" lvl="1">
              <a:lnSpc>
                <a:spcPts val="2520"/>
              </a:lnSpc>
              <a:buFont typeface="Arial"/>
              <a:buChar char="•"/>
            </a:pPr>
            <a:r>
              <a:rPr lang="en-US" sz="1800" spc="-30">
                <a:solidFill>
                  <a:srgbClr val="FFFFFF"/>
                </a:solidFill>
                <a:latin typeface="Public Sans"/>
              </a:rPr>
              <a:t>Indicator Name</a:t>
            </a:r>
          </a:p>
          <a:p>
            <a:pPr marL="388620" indent="-194310" lvl="1">
              <a:lnSpc>
                <a:spcPts val="2520"/>
              </a:lnSpc>
              <a:buFont typeface="Arial"/>
              <a:buChar char="•"/>
            </a:pPr>
            <a:r>
              <a:rPr lang="en-US" sz="1800" spc="-30">
                <a:solidFill>
                  <a:srgbClr val="FFFFFF"/>
                </a:solidFill>
                <a:latin typeface="Public Sans"/>
              </a:rPr>
              <a:t>Short definition</a:t>
            </a:r>
          </a:p>
          <a:p>
            <a:pPr marL="388620" indent="-194310" lvl="1">
              <a:lnSpc>
                <a:spcPts val="2520"/>
              </a:lnSpc>
              <a:buFont typeface="Arial"/>
              <a:buChar char="•"/>
            </a:pPr>
            <a:r>
              <a:rPr lang="en-US" sz="1800" spc="-30">
                <a:solidFill>
                  <a:srgbClr val="FFFFFF"/>
                </a:solidFill>
                <a:latin typeface="Public Sans"/>
              </a:rPr>
              <a:t>Long definition</a:t>
            </a:r>
          </a:p>
          <a:p>
            <a:pPr marL="388620" indent="-194310" lvl="1">
              <a:lnSpc>
                <a:spcPts val="2520"/>
              </a:lnSpc>
              <a:buFont typeface="Arial"/>
              <a:buChar char="•"/>
            </a:pPr>
            <a:r>
              <a:rPr lang="en-US" sz="1800" spc="-30">
                <a:solidFill>
                  <a:srgbClr val="FFFFFF"/>
                </a:solidFill>
                <a:latin typeface="Public Sans"/>
              </a:rPr>
              <a:t>Unit of measure</a:t>
            </a:r>
          </a:p>
          <a:p>
            <a:pPr marL="388620" indent="-194310" lvl="1">
              <a:lnSpc>
                <a:spcPts val="2520"/>
              </a:lnSpc>
              <a:buFont typeface="Arial"/>
              <a:buChar char="•"/>
            </a:pPr>
            <a:r>
              <a:rPr lang="en-US" sz="1800" spc="-30">
                <a:solidFill>
                  <a:srgbClr val="FFFFFF"/>
                </a:solidFill>
                <a:latin typeface="Public Sans"/>
              </a:rPr>
              <a:t>...</a:t>
            </a:r>
          </a:p>
          <a:p>
            <a:pPr>
              <a:lnSpc>
                <a:spcPts val="2520"/>
              </a:lnSpc>
            </a:pPr>
          </a:p>
          <a:p>
            <a:pPr algn="just">
              <a:lnSpc>
                <a:spcPts val="2520"/>
              </a:lnSpc>
              <a:spcBef>
                <a:spcPct val="0"/>
              </a:spcBef>
            </a:pPr>
          </a:p>
        </p:txBody>
      </p:sp>
      <p:sp>
        <p:nvSpPr>
          <p:cNvPr name="TextBox 42" id="42"/>
          <p:cNvSpPr txBox="true"/>
          <p:nvPr/>
        </p:nvSpPr>
        <p:spPr>
          <a:xfrm rot="0">
            <a:off x="13845657" y="4982996"/>
            <a:ext cx="3143557" cy="1580537"/>
          </a:xfrm>
          <a:prstGeom prst="rect">
            <a:avLst/>
          </a:prstGeom>
        </p:spPr>
        <p:txBody>
          <a:bodyPr anchor="t" rtlCol="false" tIns="0" lIns="0" bIns="0" rIns="0">
            <a:spAutoFit/>
          </a:bodyPr>
          <a:lstStyle/>
          <a:p>
            <a:pPr>
              <a:lnSpc>
                <a:spcPts val="2520"/>
              </a:lnSpc>
            </a:pPr>
            <a:r>
              <a:rPr lang="en-US" sz="1800" spc="-30">
                <a:solidFill>
                  <a:srgbClr val="FFFFFF"/>
                </a:solidFill>
                <a:latin typeface="Public Sans"/>
              </a:rPr>
              <a:t>613 Lignes / 4 colonnes</a:t>
            </a:r>
          </a:p>
          <a:p>
            <a:pPr marL="388620" indent="-194310" lvl="1">
              <a:lnSpc>
                <a:spcPts val="2520"/>
              </a:lnSpc>
              <a:buFont typeface="Arial"/>
              <a:buChar char="•"/>
            </a:pPr>
            <a:r>
              <a:rPr lang="en-US" sz="1800" spc="-30">
                <a:solidFill>
                  <a:srgbClr val="FFFFFF"/>
                </a:solidFill>
                <a:latin typeface="Public Sans"/>
              </a:rPr>
              <a:t>Country Code</a:t>
            </a:r>
          </a:p>
          <a:p>
            <a:pPr marL="388620" indent="-194310" lvl="1">
              <a:lnSpc>
                <a:spcPts val="2520"/>
              </a:lnSpc>
              <a:buFont typeface="Arial"/>
              <a:buChar char="•"/>
            </a:pPr>
            <a:r>
              <a:rPr lang="en-US" sz="1800" spc="-30">
                <a:solidFill>
                  <a:srgbClr val="FFFFFF"/>
                </a:solidFill>
                <a:latin typeface="Public Sans"/>
              </a:rPr>
              <a:t>...</a:t>
            </a:r>
          </a:p>
          <a:p>
            <a:pPr>
              <a:lnSpc>
                <a:spcPts val="2520"/>
              </a:lnSpc>
            </a:pPr>
          </a:p>
          <a:p>
            <a:pPr algn="just">
              <a:lnSpc>
                <a:spcPts val="2587"/>
              </a:lnSpc>
              <a:spcBef>
                <a:spcPct val="0"/>
              </a:spcBef>
            </a:pPr>
          </a:p>
        </p:txBody>
      </p:sp>
      <p:sp>
        <p:nvSpPr>
          <p:cNvPr name="TextBox 43" id="43"/>
          <p:cNvSpPr txBox="true"/>
          <p:nvPr/>
        </p:nvSpPr>
        <p:spPr>
          <a:xfrm rot="0">
            <a:off x="13899508" y="7578973"/>
            <a:ext cx="3143557" cy="1580537"/>
          </a:xfrm>
          <a:prstGeom prst="rect">
            <a:avLst/>
          </a:prstGeom>
        </p:spPr>
        <p:txBody>
          <a:bodyPr anchor="t" rtlCol="false" tIns="0" lIns="0" bIns="0" rIns="0">
            <a:spAutoFit/>
          </a:bodyPr>
          <a:lstStyle/>
          <a:p>
            <a:pPr>
              <a:lnSpc>
                <a:spcPts val="2520"/>
              </a:lnSpc>
            </a:pPr>
            <a:r>
              <a:rPr lang="en-US" sz="1800" spc="-30">
                <a:solidFill>
                  <a:srgbClr val="FFFFFF"/>
                </a:solidFill>
                <a:latin typeface="Public Sans"/>
              </a:rPr>
              <a:t>643 638 lignes / 5 colonnes</a:t>
            </a:r>
          </a:p>
          <a:p>
            <a:pPr marL="388620" indent="-194310" lvl="1">
              <a:lnSpc>
                <a:spcPts val="2520"/>
              </a:lnSpc>
              <a:buFont typeface="Arial"/>
              <a:buChar char="•"/>
            </a:pPr>
            <a:r>
              <a:rPr lang="en-US" sz="1800" spc="-30">
                <a:solidFill>
                  <a:srgbClr val="FFFFFF"/>
                </a:solidFill>
                <a:latin typeface="Public Sans"/>
              </a:rPr>
              <a:t>Country Code</a:t>
            </a:r>
          </a:p>
          <a:p>
            <a:pPr marL="388620" indent="-194310" lvl="1">
              <a:lnSpc>
                <a:spcPts val="2520"/>
              </a:lnSpc>
              <a:buFont typeface="Arial"/>
              <a:buChar char="•"/>
            </a:pPr>
            <a:r>
              <a:rPr lang="en-US" sz="1800" spc="-30">
                <a:solidFill>
                  <a:srgbClr val="FFFFFF"/>
                </a:solidFill>
                <a:latin typeface="Public Sans"/>
              </a:rPr>
              <a:t>...</a:t>
            </a:r>
          </a:p>
          <a:p>
            <a:pPr>
              <a:lnSpc>
                <a:spcPts val="2520"/>
              </a:lnSpc>
            </a:pPr>
          </a:p>
          <a:p>
            <a:pPr algn="just">
              <a:lnSpc>
                <a:spcPts val="258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822507"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28294" y="2637223"/>
            <a:ext cx="9631413" cy="6065142"/>
          </a:xfrm>
          <a:custGeom>
            <a:avLst/>
            <a:gdLst/>
            <a:ahLst/>
            <a:cxnLst/>
            <a:rect r="r" b="b" t="t" l="l"/>
            <a:pathLst>
              <a:path h="6065142" w="9631413">
                <a:moveTo>
                  <a:pt x="0" y="0"/>
                </a:moveTo>
                <a:lnTo>
                  <a:pt x="9631412" y="0"/>
                </a:lnTo>
                <a:lnTo>
                  <a:pt x="9631412" y="6065143"/>
                </a:lnTo>
                <a:lnTo>
                  <a:pt x="0" y="6065143"/>
                </a:lnTo>
                <a:lnTo>
                  <a:pt x="0" y="0"/>
                </a:lnTo>
                <a:close/>
              </a:path>
            </a:pathLst>
          </a:custGeom>
          <a:blipFill>
            <a:blip r:embed="rId4"/>
            <a:stretch>
              <a:fillRect l="0" t="0" r="0" b="0"/>
            </a:stretch>
          </a:blipFill>
        </p:spPr>
      </p:sp>
      <p:grpSp>
        <p:nvGrpSpPr>
          <p:cNvPr name="Group 7" id="7"/>
          <p:cNvGrpSpPr/>
          <p:nvPr/>
        </p:nvGrpSpPr>
        <p:grpSpPr>
          <a:xfrm rot="0">
            <a:off x="4849945" y="2776384"/>
            <a:ext cx="360943" cy="3618286"/>
            <a:chOff x="0" y="0"/>
            <a:chExt cx="95063" cy="952964"/>
          </a:xfrm>
        </p:grpSpPr>
        <p:sp>
          <p:nvSpPr>
            <p:cNvPr name="Freeform 8" id="8"/>
            <p:cNvSpPr/>
            <p:nvPr/>
          </p:nvSpPr>
          <p:spPr>
            <a:xfrm flipH="false" flipV="false" rot="0">
              <a:off x="0" y="0"/>
              <a:ext cx="95063" cy="952964"/>
            </a:xfrm>
            <a:custGeom>
              <a:avLst/>
              <a:gdLst/>
              <a:ahLst/>
              <a:cxnLst/>
              <a:rect r="r" b="b" t="t" l="l"/>
              <a:pathLst>
                <a:path h="952964" w="95063">
                  <a:moveTo>
                    <a:pt x="0" y="0"/>
                  </a:moveTo>
                  <a:lnTo>
                    <a:pt x="95063" y="0"/>
                  </a:lnTo>
                  <a:lnTo>
                    <a:pt x="95063" y="952964"/>
                  </a:lnTo>
                  <a:lnTo>
                    <a:pt x="0" y="952964"/>
                  </a:lnTo>
                  <a:close/>
                </a:path>
              </a:pathLst>
            </a:custGeom>
            <a:solidFill>
              <a:srgbClr val="000000">
                <a:alpha val="0"/>
              </a:srgbClr>
            </a:solidFill>
            <a:ln w="28575" cap="sq">
              <a:solidFill>
                <a:srgbClr val="DFAE3E"/>
              </a:solidFill>
              <a:prstDash val="dash"/>
              <a:miter/>
            </a:ln>
          </p:spPr>
        </p:sp>
        <p:sp>
          <p:nvSpPr>
            <p:cNvPr name="TextBox 9" id="9"/>
            <p:cNvSpPr txBox="true"/>
            <p:nvPr/>
          </p:nvSpPr>
          <p:spPr>
            <a:xfrm>
              <a:off x="0" y="85725"/>
              <a:ext cx="95063" cy="867239"/>
            </a:xfrm>
            <a:prstGeom prst="rect">
              <a:avLst/>
            </a:prstGeom>
          </p:spPr>
          <p:txBody>
            <a:bodyPr anchor="ctr" rtlCol="false" tIns="50800" lIns="50800" bIns="50800" rIns="50800"/>
            <a:lstStyle/>
            <a:p>
              <a:pPr algn="ctr">
                <a:lnSpc>
                  <a:spcPts val="1925"/>
                </a:lnSpc>
              </a:pPr>
            </a:p>
          </p:txBody>
        </p:sp>
      </p:grpSp>
      <p:sp>
        <p:nvSpPr>
          <p:cNvPr name="TextBox 10" id="10"/>
          <p:cNvSpPr txBox="true"/>
          <p:nvPr/>
        </p:nvSpPr>
        <p:spPr>
          <a:xfrm rot="0">
            <a:off x="432347" y="499447"/>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11" id="11"/>
          <p:cNvSpPr txBox="true"/>
          <p:nvPr/>
        </p:nvSpPr>
        <p:spPr>
          <a:xfrm rot="0">
            <a:off x="149265" y="2599123"/>
            <a:ext cx="3683729" cy="6220948"/>
          </a:xfrm>
          <a:prstGeom prst="rect">
            <a:avLst/>
          </a:prstGeom>
        </p:spPr>
        <p:txBody>
          <a:bodyPr anchor="t" rtlCol="false" tIns="0" lIns="0" bIns="0" rIns="0">
            <a:spAutoFit/>
          </a:bodyPr>
          <a:lstStyle/>
          <a:p>
            <a:pPr marL="388620" indent="-194310" lvl="1">
              <a:lnSpc>
                <a:spcPts val="2520"/>
              </a:lnSpc>
              <a:buFont typeface="Arial"/>
              <a:buChar char="•"/>
            </a:pPr>
            <a:r>
              <a:rPr lang="en-US" sz="1800" spc="-23">
                <a:solidFill>
                  <a:srgbClr val="031F3B"/>
                </a:solidFill>
                <a:latin typeface="Public Sans"/>
              </a:rPr>
              <a:t>Chaque ligne correspond à un pays ou une région du monde</a:t>
            </a:r>
          </a:p>
          <a:p>
            <a:pPr>
              <a:lnSpc>
                <a:spcPts val="2520"/>
              </a:lnSpc>
            </a:pPr>
          </a:p>
          <a:p>
            <a:pPr marL="388620" indent="-194310" lvl="1">
              <a:lnSpc>
                <a:spcPts val="2520"/>
              </a:lnSpc>
              <a:buFont typeface="Arial"/>
              <a:buChar char="•"/>
            </a:pPr>
            <a:r>
              <a:rPr lang="en-US" sz="1800" spc="-23">
                <a:solidFill>
                  <a:srgbClr val="031F3B"/>
                </a:solidFill>
                <a:latin typeface="Public Sans"/>
              </a:rPr>
              <a:t> Les 4 colonnes qui semblent pertinentes à priori </a:t>
            </a:r>
          </a:p>
          <a:p>
            <a:pPr>
              <a:lnSpc>
                <a:spcPts val="2520"/>
              </a:lnSpc>
            </a:pPr>
          </a:p>
          <a:p>
            <a:pPr marL="388620" indent="-194310" lvl="1">
              <a:lnSpc>
                <a:spcPts val="2520"/>
              </a:lnSpc>
              <a:buFont typeface="Arial"/>
              <a:buChar char="•"/>
            </a:pPr>
            <a:r>
              <a:rPr lang="en-US" sz="1800" spc="-23">
                <a:solidFill>
                  <a:srgbClr val="031F3B"/>
                </a:solidFill>
                <a:latin typeface="Public Sans"/>
              </a:rPr>
              <a:t>Plusieurs colonnes peuvent être considérées comme clé primaire avec 241 valeurs uniques pour 241 lignes</a:t>
            </a:r>
          </a:p>
          <a:p>
            <a:pPr>
              <a:lnSpc>
                <a:spcPts val="2520"/>
              </a:lnSpc>
            </a:pPr>
          </a:p>
          <a:p>
            <a:pPr marL="388620" indent="-194310" lvl="1">
              <a:lnSpc>
                <a:spcPts val="2520"/>
              </a:lnSpc>
              <a:buFont typeface="Arial"/>
              <a:buChar char="•"/>
            </a:pPr>
            <a:r>
              <a:rPr lang="en-US" sz="1800" spc="-23">
                <a:solidFill>
                  <a:srgbClr val="031F3B"/>
                </a:solidFill>
                <a:latin typeface="Public Sans"/>
              </a:rPr>
              <a:t>Chaque colonne apporte une indication démographique ou économique</a:t>
            </a:r>
          </a:p>
          <a:p>
            <a:pPr>
              <a:lnSpc>
                <a:spcPts val="2520"/>
              </a:lnSpc>
            </a:pPr>
          </a:p>
          <a:p>
            <a:pPr>
              <a:lnSpc>
                <a:spcPts val="2520"/>
              </a:lnSpc>
            </a:pPr>
          </a:p>
          <a:p>
            <a:pPr>
              <a:lnSpc>
                <a:spcPts val="2520"/>
              </a:lnSpc>
            </a:pPr>
          </a:p>
          <a:p>
            <a:pPr>
              <a:lnSpc>
                <a:spcPts val="2520"/>
              </a:lnSpc>
            </a:pPr>
          </a:p>
          <a:p>
            <a:pPr algn="just">
              <a:lnSpc>
                <a:spcPts val="2186"/>
              </a:lnSpc>
            </a:pPr>
          </a:p>
          <a:p>
            <a:pPr algn="ctr">
              <a:lnSpc>
                <a:spcPts val="2186"/>
              </a:lnSpc>
            </a:pPr>
          </a:p>
        </p:txBody>
      </p:sp>
      <p:sp>
        <p:nvSpPr>
          <p:cNvPr name="TextBox 12" id="12"/>
          <p:cNvSpPr txBox="true"/>
          <p:nvPr/>
        </p:nvSpPr>
        <p:spPr>
          <a:xfrm rot="0">
            <a:off x="14346399" y="2063481"/>
            <a:ext cx="3683729" cy="4331188"/>
          </a:xfrm>
          <a:prstGeom prst="rect">
            <a:avLst/>
          </a:prstGeom>
        </p:spPr>
        <p:txBody>
          <a:bodyPr anchor="t" rtlCol="false" tIns="0" lIns="0" bIns="0" rIns="0">
            <a:spAutoFit/>
          </a:bodyPr>
          <a:lstStyle/>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Plusieurs colonnes présentent des valeurs manquantes, notamment Special Notes, Income Group, Lending category, entre autres.</a:t>
            </a:r>
          </a:p>
          <a:p>
            <a:pPr>
              <a:lnSpc>
                <a:spcPts val="2520"/>
              </a:lnSpc>
            </a:pPr>
          </a:p>
          <a:p>
            <a:pPr marL="388620" indent="-194310" lvl="1">
              <a:lnSpc>
                <a:spcPts val="2520"/>
              </a:lnSpc>
              <a:buFont typeface="Arial"/>
              <a:buChar char="•"/>
            </a:pPr>
            <a:r>
              <a:rPr lang="en-US" sz="1800" spc="-23">
                <a:solidFill>
                  <a:srgbClr val="031F3B"/>
                </a:solidFill>
                <a:latin typeface="Public Sans"/>
              </a:rPr>
              <a:t>Une colonne Unnamed: 31 ne contient aucune données</a:t>
            </a:r>
          </a:p>
          <a:p>
            <a:pPr>
              <a:lnSpc>
                <a:spcPts val="2520"/>
              </a:lnSpc>
            </a:pPr>
          </a:p>
          <a:p>
            <a:pPr>
              <a:lnSpc>
                <a:spcPts val="2520"/>
              </a:lnSpc>
            </a:pPr>
          </a:p>
          <a:p>
            <a:pPr algn="just">
              <a:lnSpc>
                <a:spcPts val="2186"/>
              </a:lnSpc>
            </a:pPr>
          </a:p>
          <a:p>
            <a:pPr algn="ctr">
              <a:lnSpc>
                <a:spcPts val="2186"/>
              </a:lnSpc>
            </a:pPr>
          </a:p>
        </p:txBody>
      </p:sp>
      <p:grpSp>
        <p:nvGrpSpPr>
          <p:cNvPr name="Group 13" id="13"/>
          <p:cNvGrpSpPr/>
          <p:nvPr/>
        </p:nvGrpSpPr>
        <p:grpSpPr>
          <a:xfrm rot="0">
            <a:off x="5708865" y="2776384"/>
            <a:ext cx="360943" cy="3618286"/>
            <a:chOff x="0" y="0"/>
            <a:chExt cx="95063" cy="952964"/>
          </a:xfrm>
        </p:grpSpPr>
        <p:sp>
          <p:nvSpPr>
            <p:cNvPr name="Freeform 14" id="14"/>
            <p:cNvSpPr/>
            <p:nvPr/>
          </p:nvSpPr>
          <p:spPr>
            <a:xfrm flipH="false" flipV="false" rot="0">
              <a:off x="0" y="0"/>
              <a:ext cx="95063" cy="952964"/>
            </a:xfrm>
            <a:custGeom>
              <a:avLst/>
              <a:gdLst/>
              <a:ahLst/>
              <a:cxnLst/>
              <a:rect r="r" b="b" t="t" l="l"/>
              <a:pathLst>
                <a:path h="952964" w="95063">
                  <a:moveTo>
                    <a:pt x="0" y="0"/>
                  </a:moveTo>
                  <a:lnTo>
                    <a:pt x="95063" y="0"/>
                  </a:lnTo>
                  <a:lnTo>
                    <a:pt x="95063" y="952964"/>
                  </a:lnTo>
                  <a:lnTo>
                    <a:pt x="0" y="952964"/>
                  </a:lnTo>
                  <a:close/>
                </a:path>
              </a:pathLst>
            </a:custGeom>
            <a:solidFill>
              <a:srgbClr val="000000">
                <a:alpha val="0"/>
              </a:srgbClr>
            </a:solidFill>
            <a:ln w="28575" cap="sq">
              <a:solidFill>
                <a:srgbClr val="DFAE3E"/>
              </a:solidFill>
              <a:prstDash val="dash"/>
              <a:miter/>
            </a:ln>
          </p:spPr>
        </p:sp>
        <p:sp>
          <p:nvSpPr>
            <p:cNvPr name="TextBox 15" id="15"/>
            <p:cNvSpPr txBox="true"/>
            <p:nvPr/>
          </p:nvSpPr>
          <p:spPr>
            <a:xfrm>
              <a:off x="0" y="85725"/>
              <a:ext cx="95063" cy="867239"/>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0">
            <a:off x="6864988" y="2776384"/>
            <a:ext cx="590332" cy="3618286"/>
            <a:chOff x="0" y="0"/>
            <a:chExt cx="155479" cy="952964"/>
          </a:xfrm>
        </p:grpSpPr>
        <p:sp>
          <p:nvSpPr>
            <p:cNvPr name="Freeform 17" id="17"/>
            <p:cNvSpPr/>
            <p:nvPr/>
          </p:nvSpPr>
          <p:spPr>
            <a:xfrm flipH="false" flipV="false" rot="0">
              <a:off x="0" y="0"/>
              <a:ext cx="155479" cy="952964"/>
            </a:xfrm>
            <a:custGeom>
              <a:avLst/>
              <a:gdLst/>
              <a:ahLst/>
              <a:cxnLst/>
              <a:rect r="r" b="b" t="t" l="l"/>
              <a:pathLst>
                <a:path h="952964" w="155479">
                  <a:moveTo>
                    <a:pt x="0" y="0"/>
                  </a:moveTo>
                  <a:lnTo>
                    <a:pt x="155479" y="0"/>
                  </a:lnTo>
                  <a:lnTo>
                    <a:pt x="155479" y="952964"/>
                  </a:lnTo>
                  <a:lnTo>
                    <a:pt x="0" y="952964"/>
                  </a:lnTo>
                  <a:close/>
                </a:path>
              </a:pathLst>
            </a:custGeom>
            <a:solidFill>
              <a:srgbClr val="000000">
                <a:alpha val="0"/>
              </a:srgbClr>
            </a:solidFill>
            <a:ln w="28575" cap="sq">
              <a:solidFill>
                <a:srgbClr val="DFAE3E"/>
              </a:solidFill>
              <a:prstDash val="dash"/>
              <a:miter/>
            </a:ln>
          </p:spPr>
        </p:sp>
        <p:sp>
          <p:nvSpPr>
            <p:cNvPr name="TextBox 18" id="18"/>
            <p:cNvSpPr txBox="true"/>
            <p:nvPr/>
          </p:nvSpPr>
          <p:spPr>
            <a:xfrm>
              <a:off x="0" y="85725"/>
              <a:ext cx="155479" cy="867239"/>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0">
            <a:off x="13566649" y="2776384"/>
            <a:ext cx="360943" cy="3618286"/>
            <a:chOff x="0" y="0"/>
            <a:chExt cx="95063" cy="952964"/>
          </a:xfrm>
        </p:grpSpPr>
        <p:sp>
          <p:nvSpPr>
            <p:cNvPr name="Freeform 20" id="20"/>
            <p:cNvSpPr/>
            <p:nvPr/>
          </p:nvSpPr>
          <p:spPr>
            <a:xfrm flipH="false" flipV="false" rot="0">
              <a:off x="0" y="0"/>
              <a:ext cx="95063" cy="952964"/>
            </a:xfrm>
            <a:custGeom>
              <a:avLst/>
              <a:gdLst/>
              <a:ahLst/>
              <a:cxnLst/>
              <a:rect r="r" b="b" t="t" l="l"/>
              <a:pathLst>
                <a:path h="952964" w="95063">
                  <a:moveTo>
                    <a:pt x="0" y="0"/>
                  </a:moveTo>
                  <a:lnTo>
                    <a:pt x="95063" y="0"/>
                  </a:lnTo>
                  <a:lnTo>
                    <a:pt x="95063" y="952964"/>
                  </a:lnTo>
                  <a:lnTo>
                    <a:pt x="0" y="952964"/>
                  </a:lnTo>
                  <a:close/>
                </a:path>
              </a:pathLst>
            </a:custGeom>
            <a:solidFill>
              <a:srgbClr val="000000">
                <a:alpha val="0"/>
              </a:srgbClr>
            </a:solidFill>
            <a:ln w="28575" cap="sq">
              <a:solidFill>
                <a:srgbClr val="7D8B99"/>
              </a:solidFill>
              <a:prstDash val="dash"/>
              <a:miter/>
            </a:ln>
          </p:spPr>
        </p:sp>
        <p:sp>
          <p:nvSpPr>
            <p:cNvPr name="TextBox 21" id="21"/>
            <p:cNvSpPr txBox="true"/>
            <p:nvPr/>
          </p:nvSpPr>
          <p:spPr>
            <a:xfrm>
              <a:off x="0" y="85725"/>
              <a:ext cx="95063" cy="867239"/>
            </a:xfrm>
            <a:prstGeom prst="rect">
              <a:avLst/>
            </a:prstGeom>
          </p:spPr>
          <p:txBody>
            <a:bodyPr anchor="ctr" rtlCol="false" tIns="50800" lIns="50800" bIns="50800" rIns="50800"/>
            <a:lstStyle/>
            <a:p>
              <a:pPr algn="ctr">
                <a:lnSpc>
                  <a:spcPts val="1925"/>
                </a:lnSpc>
              </a:pPr>
            </a:p>
          </p:txBody>
        </p:sp>
      </p:grpSp>
      <p:sp>
        <p:nvSpPr>
          <p:cNvPr name="AutoShape 22" id="22"/>
          <p:cNvSpPr/>
          <p:nvPr/>
        </p:nvSpPr>
        <p:spPr>
          <a:xfrm>
            <a:off x="3936121" y="3774839"/>
            <a:ext cx="1772744" cy="810687"/>
          </a:xfrm>
          <a:prstGeom prst="line">
            <a:avLst/>
          </a:prstGeom>
          <a:ln cap="flat" w="19050">
            <a:solidFill>
              <a:srgbClr val="031F3B"/>
            </a:solidFill>
            <a:prstDash val="solid"/>
            <a:headEnd type="none" len="sm" w="sm"/>
            <a:tailEnd type="triangle" len="med" w="lg"/>
          </a:ln>
        </p:spPr>
      </p:sp>
      <p:sp>
        <p:nvSpPr>
          <p:cNvPr name="AutoShape 23" id="23"/>
          <p:cNvSpPr/>
          <p:nvPr/>
        </p:nvSpPr>
        <p:spPr>
          <a:xfrm>
            <a:off x="3936121" y="3774839"/>
            <a:ext cx="913825" cy="625509"/>
          </a:xfrm>
          <a:prstGeom prst="line">
            <a:avLst/>
          </a:prstGeom>
          <a:ln cap="flat" w="19050">
            <a:solidFill>
              <a:srgbClr val="031F3B"/>
            </a:solidFill>
            <a:prstDash val="solid"/>
            <a:headEnd type="none" len="sm" w="sm"/>
            <a:tailEnd type="triangle" len="med" w="lg"/>
          </a:ln>
        </p:spPr>
      </p:sp>
      <p:sp>
        <p:nvSpPr>
          <p:cNvPr name="AutoShape 24" id="24"/>
          <p:cNvSpPr/>
          <p:nvPr/>
        </p:nvSpPr>
        <p:spPr>
          <a:xfrm>
            <a:off x="3936121" y="3774839"/>
            <a:ext cx="2928867" cy="810687"/>
          </a:xfrm>
          <a:prstGeom prst="line">
            <a:avLst/>
          </a:prstGeom>
          <a:ln cap="flat" w="19050">
            <a:solidFill>
              <a:srgbClr val="031F3B"/>
            </a:solidFill>
            <a:prstDash val="solid"/>
            <a:headEnd type="none" len="sm" w="sm"/>
            <a:tailEnd type="triangle" len="med" w="lg"/>
          </a:ln>
        </p:spPr>
      </p:sp>
      <p:sp>
        <p:nvSpPr>
          <p:cNvPr name="AutoShape 25" id="25"/>
          <p:cNvSpPr/>
          <p:nvPr/>
        </p:nvSpPr>
        <p:spPr>
          <a:xfrm flipH="true" flipV="true">
            <a:off x="13927592" y="4585526"/>
            <a:ext cx="418808" cy="126346"/>
          </a:xfrm>
          <a:prstGeom prst="line">
            <a:avLst/>
          </a:prstGeom>
          <a:ln cap="flat" w="19050">
            <a:solidFill>
              <a:srgbClr val="031F3B"/>
            </a:solidFill>
            <a:prstDash val="solid"/>
            <a:headEnd type="none" len="sm" w="sm"/>
            <a:tailEnd type="triangle" len="med" w="lg"/>
          </a:ln>
        </p:spPr>
      </p:sp>
      <p:sp>
        <p:nvSpPr>
          <p:cNvPr name="AutoShape 26" id="26"/>
          <p:cNvSpPr/>
          <p:nvPr/>
        </p:nvSpPr>
        <p:spPr>
          <a:xfrm flipH="true">
            <a:off x="9636926" y="2879074"/>
            <a:ext cx="4709473" cy="1706453"/>
          </a:xfrm>
          <a:prstGeom prst="line">
            <a:avLst/>
          </a:prstGeom>
          <a:ln cap="rnd" w="19050">
            <a:solidFill>
              <a:srgbClr val="031F3B"/>
            </a:solidFill>
            <a:prstDash val="solid"/>
            <a:headEnd type="none" len="sm" w="sm"/>
            <a:tailEnd type="triangle" len="med" w="lg"/>
          </a:ln>
        </p:spPr>
      </p:sp>
      <p:sp>
        <p:nvSpPr>
          <p:cNvPr name="TextBox 27" id="27"/>
          <p:cNvSpPr txBox="true"/>
          <p:nvPr/>
        </p:nvSpPr>
        <p:spPr>
          <a:xfrm rot="0">
            <a:off x="4248982" y="417808"/>
            <a:ext cx="13734242" cy="2192655"/>
          </a:xfrm>
          <a:prstGeom prst="rect">
            <a:avLst/>
          </a:prstGeom>
        </p:spPr>
        <p:txBody>
          <a:bodyPr anchor="t" rtlCol="false" tIns="0" lIns="0" bIns="0" rIns="0">
            <a:spAutoFit/>
          </a:bodyPr>
          <a:lstStyle/>
          <a:p>
            <a:pPr>
              <a:lnSpc>
                <a:spcPts val="2520"/>
              </a:lnSpc>
            </a:pPr>
            <a:r>
              <a:rPr lang="en-US" sz="1800" spc="-23">
                <a:solidFill>
                  <a:srgbClr val="031F3B"/>
                </a:solidFill>
                <a:latin typeface="Public Sans"/>
              </a:rPr>
              <a:t>Le fichier "EdStatsCountry.csv" est un ensemble de données contenant des informations sur les pays du monde. Il s’agit d’une liste de tous les pays qui nous indique des informations utiles pour notre analyse. Voici un aperçu de son contenu :</a:t>
            </a:r>
          </a:p>
          <a:p>
            <a:pPr>
              <a:lnSpc>
                <a:spcPts val="2520"/>
              </a:lnSpc>
            </a:pPr>
          </a:p>
          <a:p>
            <a:pPr>
              <a:lnSpc>
                <a:spcPts val="2520"/>
              </a:lnSpc>
            </a:pPr>
          </a:p>
          <a:p>
            <a:pPr algn="ctr">
              <a:lnSpc>
                <a:spcPts val="2520"/>
              </a:lnSpc>
            </a:pPr>
          </a:p>
          <a:p>
            <a:pPr algn="ctr">
              <a:lnSpc>
                <a:spcPts val="2520"/>
              </a:lnSpc>
            </a:pPr>
          </a:p>
          <a:p>
            <a:pPr algn="ctr">
              <a:lnSpc>
                <a:spcPts val="2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028700"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24462" y="2801249"/>
            <a:ext cx="11242804" cy="4684502"/>
          </a:xfrm>
          <a:custGeom>
            <a:avLst/>
            <a:gdLst/>
            <a:ahLst/>
            <a:cxnLst/>
            <a:rect r="r" b="b" t="t" l="l"/>
            <a:pathLst>
              <a:path h="4684502" w="11242804">
                <a:moveTo>
                  <a:pt x="0" y="0"/>
                </a:moveTo>
                <a:lnTo>
                  <a:pt x="11242804" y="0"/>
                </a:lnTo>
                <a:lnTo>
                  <a:pt x="11242804" y="4684502"/>
                </a:lnTo>
                <a:lnTo>
                  <a:pt x="0" y="4684502"/>
                </a:lnTo>
                <a:lnTo>
                  <a:pt x="0" y="0"/>
                </a:lnTo>
                <a:close/>
              </a:path>
            </a:pathLst>
          </a:custGeom>
          <a:blipFill>
            <a:blip r:embed="rId4"/>
            <a:stretch>
              <a:fillRect l="0" t="0" r="0" b="0"/>
            </a:stretch>
          </a:blipFill>
        </p:spPr>
      </p:sp>
      <p:sp>
        <p:nvSpPr>
          <p:cNvPr name="TextBox 7" id="7"/>
          <p:cNvSpPr txBox="true"/>
          <p:nvPr/>
        </p:nvSpPr>
        <p:spPr>
          <a:xfrm rot="0">
            <a:off x="252392" y="489604"/>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grpSp>
        <p:nvGrpSpPr>
          <p:cNvPr name="Group 8" id="8"/>
          <p:cNvGrpSpPr/>
          <p:nvPr/>
        </p:nvGrpSpPr>
        <p:grpSpPr>
          <a:xfrm rot="0">
            <a:off x="4304360" y="2902730"/>
            <a:ext cx="710117" cy="4360281"/>
            <a:chOff x="0" y="0"/>
            <a:chExt cx="187027" cy="1148387"/>
          </a:xfrm>
        </p:grpSpPr>
        <p:sp>
          <p:nvSpPr>
            <p:cNvPr name="Freeform 9" id="9"/>
            <p:cNvSpPr/>
            <p:nvPr/>
          </p:nvSpPr>
          <p:spPr>
            <a:xfrm flipH="false" flipV="false" rot="0">
              <a:off x="0" y="0"/>
              <a:ext cx="187027" cy="1148387"/>
            </a:xfrm>
            <a:custGeom>
              <a:avLst/>
              <a:gdLst/>
              <a:ahLst/>
              <a:cxnLst/>
              <a:rect r="r" b="b" t="t" l="l"/>
              <a:pathLst>
                <a:path h="1148387" w="187027">
                  <a:moveTo>
                    <a:pt x="0" y="0"/>
                  </a:moveTo>
                  <a:lnTo>
                    <a:pt x="187027" y="0"/>
                  </a:lnTo>
                  <a:lnTo>
                    <a:pt x="187027" y="1148387"/>
                  </a:lnTo>
                  <a:lnTo>
                    <a:pt x="0" y="1148387"/>
                  </a:lnTo>
                  <a:close/>
                </a:path>
              </a:pathLst>
            </a:custGeom>
            <a:solidFill>
              <a:srgbClr val="000000">
                <a:alpha val="0"/>
              </a:srgbClr>
            </a:solidFill>
            <a:ln w="28575" cap="sq">
              <a:solidFill>
                <a:srgbClr val="DFAE3E"/>
              </a:solidFill>
              <a:prstDash val="dash"/>
              <a:miter/>
            </a:ln>
          </p:spPr>
        </p:sp>
        <p:sp>
          <p:nvSpPr>
            <p:cNvPr name="TextBox 10" id="10"/>
            <p:cNvSpPr txBox="true"/>
            <p:nvPr/>
          </p:nvSpPr>
          <p:spPr>
            <a:xfrm>
              <a:off x="0" y="85725"/>
              <a:ext cx="187027" cy="1062662"/>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252392" y="1606436"/>
            <a:ext cx="2879873" cy="9992848"/>
          </a:xfrm>
          <a:prstGeom prst="rect">
            <a:avLst/>
          </a:prstGeom>
        </p:spPr>
        <p:txBody>
          <a:bodyPr anchor="t" rtlCol="false" tIns="0" lIns="0" bIns="0" rIns="0">
            <a:spAutoFit/>
          </a:bodyPr>
          <a:lstStyle/>
          <a:p>
            <a:pPr marL="388620" indent="-194310" lvl="1">
              <a:lnSpc>
                <a:spcPts val="2520"/>
              </a:lnSpc>
              <a:buFont typeface="Arial"/>
              <a:buChar char="•"/>
            </a:pPr>
            <a:r>
              <a:rPr lang="en-US" sz="1800" spc="-23">
                <a:solidFill>
                  <a:srgbClr val="031F3B"/>
                </a:solidFill>
                <a:latin typeface="Public Sans"/>
              </a:rPr>
              <a:t>Chaque ligne correspond à un indicateur mesuré dans un pays ou une région du monde </a:t>
            </a:r>
          </a:p>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 Les colonnes de mesures manquent de données avec jusqu'à 94.20% de données manquantes</a:t>
            </a:r>
          </a:p>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Les colonnes Country Name et Country Codes peuvent être considérées comme clé primaire avec 242 valeurs uniques</a:t>
            </a:r>
          </a:p>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Chaque colonne indique la mesure d’un indicateur pour une année</a:t>
            </a:r>
          </a:p>
          <a:p>
            <a:pPr>
              <a:lnSpc>
                <a:spcPts val="2520"/>
              </a:lnSpc>
            </a:pPr>
          </a:p>
          <a:p>
            <a:pPr>
              <a:lnSpc>
                <a:spcPts val="2520"/>
              </a:lnSpc>
            </a:pPr>
          </a:p>
          <a:p>
            <a:pPr>
              <a:lnSpc>
                <a:spcPts val="2520"/>
              </a:lnSpc>
            </a:pPr>
          </a:p>
          <a:p>
            <a:pPr>
              <a:lnSpc>
                <a:spcPts val="2520"/>
              </a:lnSpc>
            </a:pPr>
          </a:p>
          <a:p>
            <a:pPr algn="just">
              <a:lnSpc>
                <a:spcPts val="2186"/>
              </a:lnSpc>
            </a:pPr>
          </a:p>
          <a:p>
            <a:pPr algn="ctr">
              <a:lnSpc>
                <a:spcPts val="2186"/>
              </a:lnSpc>
            </a:pPr>
          </a:p>
        </p:txBody>
      </p:sp>
      <p:sp>
        <p:nvSpPr>
          <p:cNvPr name="TextBox 12" id="12"/>
          <p:cNvSpPr txBox="true"/>
          <p:nvPr/>
        </p:nvSpPr>
        <p:spPr>
          <a:xfrm rot="0">
            <a:off x="15540209" y="2063481"/>
            <a:ext cx="2658610" cy="6217138"/>
          </a:xfrm>
          <a:prstGeom prst="rect">
            <a:avLst/>
          </a:prstGeom>
        </p:spPr>
        <p:txBody>
          <a:bodyPr anchor="t" rtlCol="false" tIns="0" lIns="0" bIns="0" rIns="0">
            <a:spAutoFit/>
          </a:bodyPr>
          <a:lstStyle/>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Les colonnes années qui contiennent le plus de données sont regroupées</a:t>
            </a:r>
          </a:p>
          <a:p>
            <a:pPr>
              <a:lnSpc>
                <a:spcPts val="2520"/>
              </a:lnSpc>
            </a:pPr>
          </a:p>
          <a:p>
            <a:pPr marL="388620" indent="-194310" lvl="1">
              <a:lnSpc>
                <a:spcPts val="2520"/>
              </a:lnSpc>
              <a:buFont typeface="Arial"/>
              <a:buChar char="•"/>
            </a:pPr>
            <a:r>
              <a:rPr lang="en-US" sz="1800" spc="-23">
                <a:solidFill>
                  <a:srgbClr val="031F3B"/>
                </a:solidFill>
                <a:latin typeface="Public Sans"/>
              </a:rPr>
              <a:t>Certaines colonnes sont des projections de mesures dans le futures</a:t>
            </a:r>
          </a:p>
          <a:p>
            <a:pPr>
              <a:lnSpc>
                <a:spcPts val="2520"/>
              </a:lnSpc>
            </a:pPr>
          </a:p>
          <a:p>
            <a:pPr marL="388620" indent="-194310" lvl="1">
              <a:lnSpc>
                <a:spcPts val="2520"/>
              </a:lnSpc>
              <a:buFont typeface="Arial"/>
              <a:buChar char="•"/>
            </a:pPr>
            <a:r>
              <a:rPr lang="en-US" sz="1800" spc="-23">
                <a:solidFill>
                  <a:srgbClr val="031F3B"/>
                </a:solidFill>
                <a:latin typeface="Public Sans"/>
              </a:rPr>
              <a:t>Une colonne Unnamed: 69 ne contient aucune données</a:t>
            </a:r>
          </a:p>
          <a:p>
            <a:pPr>
              <a:lnSpc>
                <a:spcPts val="2520"/>
              </a:lnSpc>
            </a:pPr>
          </a:p>
          <a:p>
            <a:pPr>
              <a:lnSpc>
                <a:spcPts val="2520"/>
              </a:lnSpc>
            </a:pPr>
          </a:p>
          <a:p>
            <a:pPr algn="just">
              <a:lnSpc>
                <a:spcPts val="2186"/>
              </a:lnSpc>
            </a:pPr>
          </a:p>
          <a:p>
            <a:pPr algn="ctr">
              <a:lnSpc>
                <a:spcPts val="2186"/>
              </a:lnSpc>
            </a:pPr>
          </a:p>
        </p:txBody>
      </p:sp>
      <p:grpSp>
        <p:nvGrpSpPr>
          <p:cNvPr name="Group 13" id="13"/>
          <p:cNvGrpSpPr/>
          <p:nvPr/>
        </p:nvGrpSpPr>
        <p:grpSpPr>
          <a:xfrm rot="0">
            <a:off x="12145057" y="3005529"/>
            <a:ext cx="2540944" cy="3618286"/>
            <a:chOff x="0" y="0"/>
            <a:chExt cx="669220" cy="952964"/>
          </a:xfrm>
        </p:grpSpPr>
        <p:sp>
          <p:nvSpPr>
            <p:cNvPr name="Freeform 14" id="14"/>
            <p:cNvSpPr/>
            <p:nvPr/>
          </p:nvSpPr>
          <p:spPr>
            <a:xfrm flipH="false" flipV="false" rot="0">
              <a:off x="0" y="0"/>
              <a:ext cx="669220" cy="952964"/>
            </a:xfrm>
            <a:custGeom>
              <a:avLst/>
              <a:gdLst/>
              <a:ahLst/>
              <a:cxnLst/>
              <a:rect r="r" b="b" t="t" l="l"/>
              <a:pathLst>
                <a:path h="952964" w="669220">
                  <a:moveTo>
                    <a:pt x="0" y="0"/>
                  </a:moveTo>
                  <a:lnTo>
                    <a:pt x="669220" y="0"/>
                  </a:lnTo>
                  <a:lnTo>
                    <a:pt x="669220" y="952964"/>
                  </a:lnTo>
                  <a:lnTo>
                    <a:pt x="0" y="952964"/>
                  </a:lnTo>
                  <a:close/>
                </a:path>
              </a:pathLst>
            </a:custGeom>
            <a:solidFill>
              <a:srgbClr val="000000">
                <a:alpha val="0"/>
              </a:srgbClr>
            </a:solidFill>
            <a:ln w="28575" cap="sq">
              <a:solidFill>
                <a:srgbClr val="DFAE3E"/>
              </a:solidFill>
              <a:prstDash val="dash"/>
              <a:miter/>
            </a:ln>
          </p:spPr>
        </p:sp>
        <p:sp>
          <p:nvSpPr>
            <p:cNvPr name="TextBox 15" id="15"/>
            <p:cNvSpPr txBox="true"/>
            <p:nvPr/>
          </p:nvSpPr>
          <p:spPr>
            <a:xfrm>
              <a:off x="0" y="85725"/>
              <a:ext cx="669220" cy="867239"/>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0">
            <a:off x="10219409" y="3005529"/>
            <a:ext cx="1693309" cy="3618286"/>
            <a:chOff x="0" y="0"/>
            <a:chExt cx="445974" cy="952964"/>
          </a:xfrm>
        </p:grpSpPr>
        <p:sp>
          <p:nvSpPr>
            <p:cNvPr name="Freeform 17" id="17"/>
            <p:cNvSpPr/>
            <p:nvPr/>
          </p:nvSpPr>
          <p:spPr>
            <a:xfrm flipH="false" flipV="false" rot="0">
              <a:off x="0" y="0"/>
              <a:ext cx="445974" cy="952964"/>
            </a:xfrm>
            <a:custGeom>
              <a:avLst/>
              <a:gdLst/>
              <a:ahLst/>
              <a:cxnLst/>
              <a:rect r="r" b="b" t="t" l="l"/>
              <a:pathLst>
                <a:path h="952964" w="445974">
                  <a:moveTo>
                    <a:pt x="0" y="0"/>
                  </a:moveTo>
                  <a:lnTo>
                    <a:pt x="445974" y="0"/>
                  </a:lnTo>
                  <a:lnTo>
                    <a:pt x="445974" y="952964"/>
                  </a:lnTo>
                  <a:lnTo>
                    <a:pt x="0" y="952964"/>
                  </a:lnTo>
                  <a:close/>
                </a:path>
              </a:pathLst>
            </a:custGeom>
            <a:solidFill>
              <a:srgbClr val="000000">
                <a:alpha val="0"/>
              </a:srgbClr>
            </a:solidFill>
            <a:ln w="28575" cap="sq">
              <a:solidFill>
                <a:srgbClr val="DFAE3E"/>
              </a:solidFill>
              <a:prstDash val="dash"/>
              <a:miter/>
            </a:ln>
          </p:spPr>
        </p:sp>
        <p:sp>
          <p:nvSpPr>
            <p:cNvPr name="TextBox 18" id="18"/>
            <p:cNvSpPr txBox="true"/>
            <p:nvPr/>
          </p:nvSpPr>
          <p:spPr>
            <a:xfrm>
              <a:off x="0" y="85725"/>
              <a:ext cx="445974" cy="867239"/>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0">
            <a:off x="14686001" y="3005529"/>
            <a:ext cx="281265" cy="4185694"/>
            <a:chOff x="0" y="0"/>
            <a:chExt cx="74078" cy="1102405"/>
          </a:xfrm>
        </p:grpSpPr>
        <p:sp>
          <p:nvSpPr>
            <p:cNvPr name="Freeform 20" id="20"/>
            <p:cNvSpPr/>
            <p:nvPr/>
          </p:nvSpPr>
          <p:spPr>
            <a:xfrm flipH="false" flipV="false" rot="0">
              <a:off x="0" y="0"/>
              <a:ext cx="74078" cy="1102405"/>
            </a:xfrm>
            <a:custGeom>
              <a:avLst/>
              <a:gdLst/>
              <a:ahLst/>
              <a:cxnLst/>
              <a:rect r="r" b="b" t="t" l="l"/>
              <a:pathLst>
                <a:path h="1102405" w="74078">
                  <a:moveTo>
                    <a:pt x="0" y="0"/>
                  </a:moveTo>
                  <a:lnTo>
                    <a:pt x="74078" y="0"/>
                  </a:lnTo>
                  <a:lnTo>
                    <a:pt x="74078" y="1102405"/>
                  </a:lnTo>
                  <a:lnTo>
                    <a:pt x="0" y="1102405"/>
                  </a:lnTo>
                  <a:close/>
                </a:path>
              </a:pathLst>
            </a:custGeom>
            <a:solidFill>
              <a:srgbClr val="000000">
                <a:alpha val="0"/>
              </a:srgbClr>
            </a:solidFill>
            <a:ln w="28575" cap="sq">
              <a:solidFill>
                <a:srgbClr val="7D8B99"/>
              </a:solidFill>
              <a:prstDash val="dash"/>
              <a:miter/>
            </a:ln>
          </p:spPr>
        </p:sp>
        <p:sp>
          <p:nvSpPr>
            <p:cNvPr name="TextBox 21" id="21"/>
            <p:cNvSpPr txBox="true"/>
            <p:nvPr/>
          </p:nvSpPr>
          <p:spPr>
            <a:xfrm>
              <a:off x="0" y="85725"/>
              <a:ext cx="74078" cy="1016680"/>
            </a:xfrm>
            <a:prstGeom prst="rect">
              <a:avLst/>
            </a:prstGeom>
          </p:spPr>
          <p:txBody>
            <a:bodyPr anchor="ctr" rtlCol="false" tIns="50800" lIns="50800" bIns="50800" rIns="50800"/>
            <a:lstStyle/>
            <a:p>
              <a:pPr algn="ctr">
                <a:lnSpc>
                  <a:spcPts val="1925"/>
                </a:lnSpc>
              </a:pPr>
            </a:p>
          </p:txBody>
        </p:sp>
      </p:grpSp>
      <p:sp>
        <p:nvSpPr>
          <p:cNvPr name="AutoShape 22" id="22"/>
          <p:cNvSpPr/>
          <p:nvPr/>
        </p:nvSpPr>
        <p:spPr>
          <a:xfrm>
            <a:off x="3132265" y="4086784"/>
            <a:ext cx="4403169" cy="727888"/>
          </a:xfrm>
          <a:prstGeom prst="line">
            <a:avLst/>
          </a:prstGeom>
          <a:ln cap="flat" w="19050">
            <a:solidFill>
              <a:srgbClr val="031F3B"/>
            </a:solidFill>
            <a:prstDash val="solid"/>
            <a:headEnd type="none" len="sm" w="sm"/>
            <a:tailEnd type="triangle" len="med" w="lg"/>
          </a:ln>
        </p:spPr>
      </p:sp>
      <p:sp>
        <p:nvSpPr>
          <p:cNvPr name="AutoShape 23" id="23"/>
          <p:cNvSpPr/>
          <p:nvPr/>
        </p:nvSpPr>
        <p:spPr>
          <a:xfrm flipV="true">
            <a:off x="3332938" y="5082870"/>
            <a:ext cx="971422" cy="1363030"/>
          </a:xfrm>
          <a:prstGeom prst="line">
            <a:avLst/>
          </a:prstGeom>
          <a:ln cap="flat" w="19050">
            <a:solidFill>
              <a:srgbClr val="031F3B"/>
            </a:solidFill>
            <a:prstDash val="solid"/>
            <a:headEnd type="none" len="sm" w="sm"/>
            <a:tailEnd type="triangle" len="med" w="lg"/>
          </a:ln>
        </p:spPr>
      </p:sp>
      <p:sp>
        <p:nvSpPr>
          <p:cNvPr name="AutoShape 24" id="24"/>
          <p:cNvSpPr/>
          <p:nvPr/>
        </p:nvSpPr>
        <p:spPr>
          <a:xfrm flipH="true" flipV="true">
            <a:off x="14967266" y="5098376"/>
            <a:ext cx="572943" cy="859211"/>
          </a:xfrm>
          <a:prstGeom prst="line">
            <a:avLst/>
          </a:prstGeom>
          <a:ln cap="flat" w="19050">
            <a:solidFill>
              <a:srgbClr val="031F3B"/>
            </a:solidFill>
            <a:prstDash val="solid"/>
            <a:headEnd type="none" len="sm" w="sm"/>
            <a:tailEnd type="triangle" len="med" w="lg"/>
          </a:ln>
        </p:spPr>
      </p:sp>
      <p:sp>
        <p:nvSpPr>
          <p:cNvPr name="AutoShape 25" id="25"/>
          <p:cNvSpPr/>
          <p:nvPr/>
        </p:nvSpPr>
        <p:spPr>
          <a:xfrm flipH="true">
            <a:off x="11912718" y="2902730"/>
            <a:ext cx="3627492" cy="1911943"/>
          </a:xfrm>
          <a:prstGeom prst="line">
            <a:avLst/>
          </a:prstGeom>
          <a:ln cap="rnd" w="19050">
            <a:solidFill>
              <a:srgbClr val="031F3B"/>
            </a:solidFill>
            <a:prstDash val="solid"/>
            <a:headEnd type="none" len="sm" w="sm"/>
            <a:tailEnd type="triangle" len="med" w="lg"/>
          </a:ln>
        </p:spPr>
      </p:sp>
      <p:sp>
        <p:nvSpPr>
          <p:cNvPr name="AutoShape 26" id="26"/>
          <p:cNvSpPr/>
          <p:nvPr/>
        </p:nvSpPr>
        <p:spPr>
          <a:xfrm flipH="true">
            <a:off x="14686001" y="4464429"/>
            <a:ext cx="854208" cy="350243"/>
          </a:xfrm>
          <a:prstGeom prst="line">
            <a:avLst/>
          </a:prstGeom>
          <a:ln cap="flat" w="19050">
            <a:solidFill>
              <a:srgbClr val="031F3B"/>
            </a:solidFill>
            <a:prstDash val="solid"/>
            <a:headEnd type="none" len="sm" w="sm"/>
            <a:tailEnd type="triangle" len="med" w="lg"/>
          </a:ln>
        </p:spPr>
      </p:sp>
      <p:sp>
        <p:nvSpPr>
          <p:cNvPr name="TextBox 27" id="27"/>
          <p:cNvSpPr txBox="true"/>
          <p:nvPr/>
        </p:nvSpPr>
        <p:spPr>
          <a:xfrm rot="0">
            <a:off x="4248982" y="417808"/>
            <a:ext cx="13734242" cy="2192655"/>
          </a:xfrm>
          <a:prstGeom prst="rect">
            <a:avLst/>
          </a:prstGeom>
        </p:spPr>
        <p:txBody>
          <a:bodyPr anchor="t" rtlCol="false" tIns="0" lIns="0" bIns="0" rIns="0">
            <a:spAutoFit/>
          </a:bodyPr>
          <a:lstStyle/>
          <a:p>
            <a:pPr>
              <a:lnSpc>
                <a:spcPts val="2520"/>
              </a:lnSpc>
            </a:pPr>
            <a:r>
              <a:rPr lang="en-US" sz="1800" spc="-23">
                <a:solidFill>
                  <a:srgbClr val="031F3B"/>
                </a:solidFill>
                <a:latin typeface="Public Sans"/>
              </a:rPr>
              <a:t>Le fichier "EdStatsData.csv" contient l'évolution de certains indicateurs dans le temps par pays. Il s’agit du principal fichier de données dont nous disposons. Voici un aperçu de son contenu :</a:t>
            </a:r>
          </a:p>
          <a:p>
            <a:pPr>
              <a:lnSpc>
                <a:spcPts val="2520"/>
              </a:lnSpc>
            </a:pPr>
          </a:p>
          <a:p>
            <a:pPr>
              <a:lnSpc>
                <a:spcPts val="2520"/>
              </a:lnSpc>
            </a:pPr>
          </a:p>
          <a:p>
            <a:pPr algn="ctr">
              <a:lnSpc>
                <a:spcPts val="2520"/>
              </a:lnSpc>
            </a:pPr>
          </a:p>
          <a:p>
            <a:pPr algn="ctr">
              <a:lnSpc>
                <a:spcPts val="2520"/>
              </a:lnSpc>
            </a:pPr>
          </a:p>
          <a:p>
            <a:pPr algn="ctr">
              <a:lnSpc>
                <a:spcPts val="2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2392" y="235339"/>
            <a:ext cx="3683729" cy="983521"/>
            <a:chOff x="0" y="0"/>
            <a:chExt cx="1002912" cy="267768"/>
          </a:xfrm>
        </p:grpSpPr>
        <p:sp>
          <p:nvSpPr>
            <p:cNvPr name="Freeform 3" id="3"/>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4" id="4"/>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028700" y="494055"/>
            <a:ext cx="404226" cy="466088"/>
          </a:xfrm>
          <a:custGeom>
            <a:avLst/>
            <a:gdLst/>
            <a:ahLst/>
            <a:cxnLst/>
            <a:rect r="r" b="b" t="t" l="l"/>
            <a:pathLst>
              <a:path h="466088" w="404226">
                <a:moveTo>
                  <a:pt x="0" y="0"/>
                </a:moveTo>
                <a:lnTo>
                  <a:pt x="404226" y="0"/>
                </a:lnTo>
                <a:lnTo>
                  <a:pt x="404226" y="466088"/>
                </a:lnTo>
                <a:lnTo>
                  <a:pt x="0" y="466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48982" y="2879074"/>
            <a:ext cx="9631413" cy="5179781"/>
          </a:xfrm>
          <a:custGeom>
            <a:avLst/>
            <a:gdLst/>
            <a:ahLst/>
            <a:cxnLst/>
            <a:rect r="r" b="b" t="t" l="l"/>
            <a:pathLst>
              <a:path h="5179781" w="9631413">
                <a:moveTo>
                  <a:pt x="0" y="0"/>
                </a:moveTo>
                <a:lnTo>
                  <a:pt x="9631413" y="0"/>
                </a:lnTo>
                <a:lnTo>
                  <a:pt x="9631413" y="5179780"/>
                </a:lnTo>
                <a:lnTo>
                  <a:pt x="0" y="5179780"/>
                </a:lnTo>
                <a:lnTo>
                  <a:pt x="0" y="0"/>
                </a:lnTo>
                <a:close/>
              </a:path>
            </a:pathLst>
          </a:custGeom>
          <a:blipFill>
            <a:blip r:embed="rId4"/>
            <a:stretch>
              <a:fillRect l="0" t="0" r="0" b="0"/>
            </a:stretch>
          </a:blipFill>
        </p:spPr>
      </p:sp>
      <p:sp>
        <p:nvSpPr>
          <p:cNvPr name="TextBox 7" id="7"/>
          <p:cNvSpPr txBox="true"/>
          <p:nvPr/>
        </p:nvSpPr>
        <p:spPr>
          <a:xfrm rot="0">
            <a:off x="405155" y="489604"/>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Series</a:t>
            </a:r>
          </a:p>
          <a:p>
            <a:pPr algn="ctr">
              <a:lnSpc>
                <a:spcPts val="3840"/>
              </a:lnSpc>
            </a:pPr>
          </a:p>
        </p:txBody>
      </p:sp>
      <p:grpSp>
        <p:nvGrpSpPr>
          <p:cNvPr name="Group 8" id="8"/>
          <p:cNvGrpSpPr/>
          <p:nvPr/>
        </p:nvGrpSpPr>
        <p:grpSpPr>
          <a:xfrm rot="0">
            <a:off x="4878520" y="3022931"/>
            <a:ext cx="360943" cy="3764885"/>
            <a:chOff x="0" y="0"/>
            <a:chExt cx="95063" cy="991575"/>
          </a:xfrm>
        </p:grpSpPr>
        <p:sp>
          <p:nvSpPr>
            <p:cNvPr name="Freeform 9" id="9"/>
            <p:cNvSpPr/>
            <p:nvPr/>
          </p:nvSpPr>
          <p:spPr>
            <a:xfrm flipH="false" flipV="false" rot="0">
              <a:off x="0" y="0"/>
              <a:ext cx="95063" cy="991575"/>
            </a:xfrm>
            <a:custGeom>
              <a:avLst/>
              <a:gdLst/>
              <a:ahLst/>
              <a:cxnLst/>
              <a:rect r="r" b="b" t="t" l="l"/>
              <a:pathLst>
                <a:path h="991575" w="95063">
                  <a:moveTo>
                    <a:pt x="0" y="0"/>
                  </a:moveTo>
                  <a:lnTo>
                    <a:pt x="95063" y="0"/>
                  </a:lnTo>
                  <a:lnTo>
                    <a:pt x="95063" y="991575"/>
                  </a:lnTo>
                  <a:lnTo>
                    <a:pt x="0" y="991575"/>
                  </a:lnTo>
                  <a:close/>
                </a:path>
              </a:pathLst>
            </a:custGeom>
            <a:solidFill>
              <a:srgbClr val="000000">
                <a:alpha val="0"/>
              </a:srgbClr>
            </a:solidFill>
            <a:ln w="28575" cap="sq">
              <a:solidFill>
                <a:srgbClr val="DFAE3E"/>
              </a:solidFill>
              <a:prstDash val="dash"/>
              <a:miter/>
            </a:ln>
          </p:spPr>
        </p:sp>
        <p:sp>
          <p:nvSpPr>
            <p:cNvPr name="TextBox 10" id="10"/>
            <p:cNvSpPr txBox="true"/>
            <p:nvPr/>
          </p:nvSpPr>
          <p:spPr>
            <a:xfrm>
              <a:off x="0" y="85725"/>
              <a:ext cx="95063" cy="905850"/>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149265" y="2840974"/>
            <a:ext cx="3683729" cy="5906623"/>
          </a:xfrm>
          <a:prstGeom prst="rect">
            <a:avLst/>
          </a:prstGeom>
        </p:spPr>
        <p:txBody>
          <a:bodyPr anchor="t" rtlCol="false" tIns="0" lIns="0" bIns="0" rIns="0">
            <a:spAutoFit/>
          </a:bodyPr>
          <a:lstStyle/>
          <a:p>
            <a:pPr marL="388620" indent="-194310" lvl="1">
              <a:lnSpc>
                <a:spcPts val="2520"/>
              </a:lnSpc>
              <a:buFont typeface="Arial"/>
              <a:buChar char="•"/>
            </a:pPr>
            <a:r>
              <a:rPr lang="en-US" sz="1800" spc="-23">
                <a:solidFill>
                  <a:srgbClr val="031F3B"/>
                </a:solidFill>
                <a:latin typeface="Public Sans"/>
              </a:rPr>
              <a:t>Chaque ligne correspond à un indicateur mesuré par série </a:t>
            </a:r>
          </a:p>
          <a:p>
            <a:pPr>
              <a:lnSpc>
                <a:spcPts val="2520"/>
              </a:lnSpc>
            </a:pPr>
          </a:p>
          <a:p>
            <a:pPr marL="388620" indent="-194310" lvl="1">
              <a:lnSpc>
                <a:spcPts val="2520"/>
              </a:lnSpc>
              <a:buFont typeface="Arial"/>
              <a:buChar char="•"/>
            </a:pPr>
            <a:r>
              <a:rPr lang="en-US" sz="1800" spc="-23">
                <a:solidFill>
                  <a:srgbClr val="031F3B"/>
                </a:solidFill>
                <a:latin typeface="Public Sans"/>
              </a:rPr>
              <a:t> Les 4 colonnes qui semblent pertinentes à priori </a:t>
            </a:r>
          </a:p>
          <a:p>
            <a:pPr>
              <a:lnSpc>
                <a:spcPts val="2520"/>
              </a:lnSpc>
            </a:pPr>
          </a:p>
          <a:p>
            <a:pPr marL="388620" indent="-194310" lvl="1">
              <a:lnSpc>
                <a:spcPts val="2520"/>
              </a:lnSpc>
              <a:buFont typeface="Arial"/>
              <a:buChar char="•"/>
            </a:pPr>
            <a:r>
              <a:rPr lang="en-US" sz="1800" spc="-23">
                <a:solidFill>
                  <a:srgbClr val="031F3B"/>
                </a:solidFill>
                <a:latin typeface="Public Sans"/>
              </a:rPr>
              <a:t>Series Code peut être considérée comme clé primaire avec 3665 valeurs uniques</a:t>
            </a:r>
          </a:p>
          <a:p>
            <a:pPr>
              <a:lnSpc>
                <a:spcPts val="2520"/>
              </a:lnSpc>
            </a:pPr>
          </a:p>
          <a:p>
            <a:pPr marL="388620" indent="-194310" lvl="1">
              <a:lnSpc>
                <a:spcPts val="2520"/>
              </a:lnSpc>
              <a:buFont typeface="Arial"/>
              <a:buChar char="•"/>
            </a:pPr>
            <a:r>
              <a:rPr lang="en-US" sz="1800" spc="-23">
                <a:solidFill>
                  <a:srgbClr val="031F3B"/>
                </a:solidFill>
                <a:latin typeface="Public Sans"/>
              </a:rPr>
              <a:t>Chaque colonne apporte une mesure de l'indicateur énnoncé</a:t>
            </a:r>
          </a:p>
          <a:p>
            <a:pPr>
              <a:lnSpc>
                <a:spcPts val="2520"/>
              </a:lnSpc>
            </a:pPr>
          </a:p>
          <a:p>
            <a:pPr>
              <a:lnSpc>
                <a:spcPts val="2520"/>
              </a:lnSpc>
            </a:pPr>
          </a:p>
          <a:p>
            <a:pPr>
              <a:lnSpc>
                <a:spcPts val="2520"/>
              </a:lnSpc>
            </a:pPr>
          </a:p>
          <a:p>
            <a:pPr>
              <a:lnSpc>
                <a:spcPts val="2520"/>
              </a:lnSpc>
            </a:pPr>
          </a:p>
          <a:p>
            <a:pPr>
              <a:lnSpc>
                <a:spcPts val="2520"/>
              </a:lnSpc>
            </a:pPr>
          </a:p>
          <a:p>
            <a:pPr algn="just">
              <a:lnSpc>
                <a:spcPts val="2186"/>
              </a:lnSpc>
            </a:pPr>
          </a:p>
          <a:p>
            <a:pPr algn="ctr">
              <a:lnSpc>
                <a:spcPts val="2186"/>
              </a:lnSpc>
            </a:pPr>
          </a:p>
        </p:txBody>
      </p:sp>
      <p:sp>
        <p:nvSpPr>
          <p:cNvPr name="TextBox 12" id="12"/>
          <p:cNvSpPr txBox="true"/>
          <p:nvPr/>
        </p:nvSpPr>
        <p:spPr>
          <a:xfrm rot="0">
            <a:off x="14299495" y="2139863"/>
            <a:ext cx="3683729" cy="4956028"/>
          </a:xfrm>
          <a:prstGeom prst="rect">
            <a:avLst/>
          </a:prstGeom>
        </p:spPr>
        <p:txBody>
          <a:bodyPr anchor="t" rtlCol="false" tIns="0" lIns="0" bIns="0" rIns="0">
            <a:spAutoFit/>
          </a:bodyPr>
          <a:lstStyle/>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Plusieurs colonnes ont des valeurs manquantes</a:t>
            </a:r>
          </a:p>
          <a:p>
            <a:pPr>
              <a:lnSpc>
                <a:spcPts val="2520"/>
              </a:lnSpc>
            </a:pPr>
          </a:p>
          <a:p>
            <a:pPr>
              <a:lnSpc>
                <a:spcPts val="2520"/>
              </a:lnSpc>
            </a:pPr>
          </a:p>
          <a:p>
            <a:pPr marL="388620" indent="-194310" lvl="1">
              <a:lnSpc>
                <a:spcPts val="2520"/>
              </a:lnSpc>
              <a:buFont typeface="Arial"/>
              <a:buChar char="•"/>
            </a:pPr>
            <a:r>
              <a:rPr lang="en-US" sz="1800" spc="-23">
                <a:solidFill>
                  <a:srgbClr val="031F3B"/>
                </a:solidFill>
                <a:latin typeface="Public Sans"/>
              </a:rPr>
              <a:t>Unit of measure, Notes from original source, Other web links, Related indicators, License Type, Unnamed: 20 ne contiennent aucune données</a:t>
            </a:r>
          </a:p>
          <a:p>
            <a:pPr>
              <a:lnSpc>
                <a:spcPts val="2520"/>
              </a:lnSpc>
            </a:pPr>
          </a:p>
          <a:p>
            <a:pPr>
              <a:lnSpc>
                <a:spcPts val="2520"/>
              </a:lnSpc>
            </a:pPr>
          </a:p>
          <a:p>
            <a:pPr>
              <a:lnSpc>
                <a:spcPts val="2520"/>
              </a:lnSpc>
            </a:pPr>
          </a:p>
          <a:p>
            <a:pPr algn="just">
              <a:lnSpc>
                <a:spcPts val="2186"/>
              </a:lnSpc>
            </a:pPr>
          </a:p>
          <a:p>
            <a:pPr algn="ctr">
              <a:lnSpc>
                <a:spcPts val="2186"/>
              </a:lnSpc>
            </a:pPr>
          </a:p>
        </p:txBody>
      </p:sp>
      <p:grpSp>
        <p:nvGrpSpPr>
          <p:cNvPr name="Group 13" id="13"/>
          <p:cNvGrpSpPr/>
          <p:nvPr/>
        </p:nvGrpSpPr>
        <p:grpSpPr>
          <a:xfrm rot="0">
            <a:off x="5306138" y="3022931"/>
            <a:ext cx="1636605" cy="3764885"/>
            <a:chOff x="0" y="0"/>
            <a:chExt cx="431040" cy="991575"/>
          </a:xfrm>
        </p:grpSpPr>
        <p:sp>
          <p:nvSpPr>
            <p:cNvPr name="Freeform 14" id="14"/>
            <p:cNvSpPr/>
            <p:nvPr/>
          </p:nvSpPr>
          <p:spPr>
            <a:xfrm flipH="false" flipV="false" rot="0">
              <a:off x="0" y="0"/>
              <a:ext cx="431040" cy="991575"/>
            </a:xfrm>
            <a:custGeom>
              <a:avLst/>
              <a:gdLst/>
              <a:ahLst/>
              <a:cxnLst/>
              <a:rect r="r" b="b" t="t" l="l"/>
              <a:pathLst>
                <a:path h="991575" w="431040">
                  <a:moveTo>
                    <a:pt x="0" y="0"/>
                  </a:moveTo>
                  <a:lnTo>
                    <a:pt x="431040" y="0"/>
                  </a:lnTo>
                  <a:lnTo>
                    <a:pt x="431040" y="991575"/>
                  </a:lnTo>
                  <a:lnTo>
                    <a:pt x="0" y="991575"/>
                  </a:lnTo>
                  <a:close/>
                </a:path>
              </a:pathLst>
            </a:custGeom>
            <a:solidFill>
              <a:srgbClr val="000000">
                <a:alpha val="0"/>
              </a:srgbClr>
            </a:solidFill>
            <a:ln w="28575" cap="sq">
              <a:solidFill>
                <a:srgbClr val="DFAE3E"/>
              </a:solidFill>
              <a:prstDash val="dash"/>
              <a:miter/>
            </a:ln>
          </p:spPr>
        </p:sp>
        <p:sp>
          <p:nvSpPr>
            <p:cNvPr name="TextBox 15" id="15"/>
            <p:cNvSpPr txBox="true"/>
            <p:nvPr/>
          </p:nvSpPr>
          <p:spPr>
            <a:xfrm>
              <a:off x="0" y="85725"/>
              <a:ext cx="431040" cy="905850"/>
            </a:xfrm>
            <a:prstGeom prst="rect">
              <a:avLst/>
            </a:prstGeom>
          </p:spPr>
          <p:txBody>
            <a:bodyPr anchor="ctr" rtlCol="false" tIns="50800" lIns="50800" bIns="50800" rIns="50800"/>
            <a:lstStyle/>
            <a:p>
              <a:pPr algn="ctr">
                <a:lnSpc>
                  <a:spcPts val="1925"/>
                </a:lnSpc>
              </a:pPr>
            </a:p>
          </p:txBody>
        </p:sp>
      </p:grpSp>
      <p:sp>
        <p:nvSpPr>
          <p:cNvPr name="AutoShape 16" id="16"/>
          <p:cNvSpPr/>
          <p:nvPr/>
        </p:nvSpPr>
        <p:spPr>
          <a:xfrm flipV="true">
            <a:off x="3832994" y="4905374"/>
            <a:ext cx="1045527" cy="238126"/>
          </a:xfrm>
          <a:prstGeom prst="line">
            <a:avLst/>
          </a:prstGeom>
          <a:ln cap="flat" w="19050">
            <a:solidFill>
              <a:srgbClr val="031F3B"/>
            </a:solidFill>
            <a:prstDash val="solid"/>
            <a:headEnd type="none" len="sm" w="sm"/>
            <a:tailEnd type="triangle" len="med" w="lg"/>
          </a:ln>
        </p:spPr>
      </p:sp>
      <p:sp>
        <p:nvSpPr>
          <p:cNvPr name="AutoShape 17" id="17"/>
          <p:cNvSpPr/>
          <p:nvPr/>
        </p:nvSpPr>
        <p:spPr>
          <a:xfrm>
            <a:off x="3832994" y="4184379"/>
            <a:ext cx="1473145" cy="720995"/>
          </a:xfrm>
          <a:prstGeom prst="line">
            <a:avLst/>
          </a:prstGeom>
          <a:ln cap="flat" w="19050">
            <a:solidFill>
              <a:srgbClr val="031F3B"/>
            </a:solidFill>
            <a:prstDash val="solid"/>
            <a:headEnd type="none" len="sm" w="sm"/>
            <a:tailEnd type="triangle" len="med" w="lg"/>
          </a:ln>
        </p:spPr>
      </p:sp>
      <p:sp>
        <p:nvSpPr>
          <p:cNvPr name="AutoShape 18" id="18"/>
          <p:cNvSpPr/>
          <p:nvPr/>
        </p:nvSpPr>
        <p:spPr>
          <a:xfrm flipH="true">
            <a:off x="12772720" y="4293495"/>
            <a:ext cx="1573680" cy="542793"/>
          </a:xfrm>
          <a:prstGeom prst="line">
            <a:avLst/>
          </a:prstGeom>
          <a:ln cap="flat" w="19050">
            <a:solidFill>
              <a:srgbClr val="031F3B"/>
            </a:solidFill>
            <a:prstDash val="solid"/>
            <a:headEnd type="none" len="sm" w="sm"/>
            <a:tailEnd type="triangle" len="med" w="lg"/>
          </a:ln>
        </p:spPr>
      </p:sp>
      <p:sp>
        <p:nvSpPr>
          <p:cNvPr name="AutoShape 19" id="19"/>
          <p:cNvSpPr/>
          <p:nvPr/>
        </p:nvSpPr>
        <p:spPr>
          <a:xfrm flipH="true">
            <a:off x="8471355" y="3022931"/>
            <a:ext cx="5875044" cy="1882442"/>
          </a:xfrm>
          <a:prstGeom prst="line">
            <a:avLst/>
          </a:prstGeom>
          <a:ln cap="rnd" w="19050">
            <a:solidFill>
              <a:srgbClr val="031F3B"/>
            </a:solidFill>
            <a:prstDash val="solid"/>
            <a:headEnd type="none" len="sm" w="sm"/>
            <a:tailEnd type="triangle" len="med" w="lg"/>
          </a:ln>
        </p:spPr>
      </p:sp>
      <p:sp>
        <p:nvSpPr>
          <p:cNvPr name="TextBox 20" id="20"/>
          <p:cNvSpPr txBox="true"/>
          <p:nvPr/>
        </p:nvSpPr>
        <p:spPr>
          <a:xfrm rot="0">
            <a:off x="4248982" y="417808"/>
            <a:ext cx="13734242" cy="1564005"/>
          </a:xfrm>
          <a:prstGeom prst="rect">
            <a:avLst/>
          </a:prstGeom>
        </p:spPr>
        <p:txBody>
          <a:bodyPr anchor="t" rtlCol="false" tIns="0" lIns="0" bIns="0" rIns="0">
            <a:spAutoFit/>
          </a:bodyPr>
          <a:lstStyle/>
          <a:p>
            <a:pPr>
              <a:lnSpc>
                <a:spcPts val="2520"/>
              </a:lnSpc>
            </a:pPr>
            <a:r>
              <a:rPr lang="en-US" sz="1800" spc="-23">
                <a:solidFill>
                  <a:srgbClr val="031F3B"/>
                </a:solidFill>
                <a:latin typeface="Public Sans"/>
              </a:rPr>
              <a:t>Le fichier "EdStatsSeries.csv" contient des informations sur les indicateurs utilisés dans notre analyse. Il s’agit d’une liste d’indicateurs statistiques avec leur définition et leurs provenance. Voici un aperçu de son contenu :</a:t>
            </a:r>
          </a:p>
          <a:p>
            <a:pPr algn="ctr">
              <a:lnSpc>
                <a:spcPts val="2520"/>
              </a:lnSpc>
            </a:pPr>
          </a:p>
          <a:p>
            <a:pPr algn="ctr">
              <a:lnSpc>
                <a:spcPts val="2520"/>
              </a:lnSpc>
            </a:pPr>
          </a:p>
          <a:p>
            <a:pPr algn="ctr">
              <a:lnSpc>
                <a:spcPts val="25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9EF"/>
        </a:solidFill>
      </p:bgPr>
    </p:bg>
    <p:spTree>
      <p:nvGrpSpPr>
        <p:cNvPr id="1" name=""/>
        <p:cNvGrpSpPr/>
        <p:nvPr/>
      </p:nvGrpSpPr>
      <p:grpSpPr>
        <a:xfrm>
          <a:off x="0" y="0"/>
          <a:ext cx="0" cy="0"/>
          <a:chOff x="0" y="0"/>
          <a:chExt cx="0" cy="0"/>
        </a:xfrm>
      </p:grpSpPr>
      <p:grpSp>
        <p:nvGrpSpPr>
          <p:cNvPr name="Group 2" id="2"/>
          <p:cNvGrpSpPr/>
          <p:nvPr/>
        </p:nvGrpSpPr>
        <p:grpSpPr>
          <a:xfrm rot="0">
            <a:off x="2564854" y="1581612"/>
            <a:ext cx="5911185" cy="8426739"/>
            <a:chOff x="0" y="0"/>
            <a:chExt cx="1533236" cy="2185717"/>
          </a:xfrm>
        </p:grpSpPr>
        <p:sp>
          <p:nvSpPr>
            <p:cNvPr name="Freeform 3" id="3"/>
            <p:cNvSpPr/>
            <p:nvPr/>
          </p:nvSpPr>
          <p:spPr>
            <a:xfrm flipH="false" flipV="false" rot="0">
              <a:off x="0" y="0"/>
              <a:ext cx="1533236" cy="2185717"/>
            </a:xfrm>
            <a:custGeom>
              <a:avLst/>
              <a:gdLst/>
              <a:ahLst/>
              <a:cxnLst/>
              <a:rect r="r" b="b" t="t" l="l"/>
              <a:pathLst>
                <a:path h="2185717" w="1533236">
                  <a:moveTo>
                    <a:pt x="23575" y="0"/>
                  </a:moveTo>
                  <a:lnTo>
                    <a:pt x="1509661" y="0"/>
                  </a:lnTo>
                  <a:cubicBezTo>
                    <a:pt x="1515913" y="0"/>
                    <a:pt x="1521910" y="2484"/>
                    <a:pt x="1526331" y="6905"/>
                  </a:cubicBezTo>
                  <a:cubicBezTo>
                    <a:pt x="1530752" y="11326"/>
                    <a:pt x="1533236" y="17322"/>
                    <a:pt x="1533236" y="23575"/>
                  </a:cubicBezTo>
                  <a:lnTo>
                    <a:pt x="1533236" y="2162142"/>
                  </a:lnTo>
                  <a:cubicBezTo>
                    <a:pt x="1533236" y="2175162"/>
                    <a:pt x="1522681" y="2185717"/>
                    <a:pt x="1509661" y="2185717"/>
                  </a:cubicBezTo>
                  <a:lnTo>
                    <a:pt x="23575" y="2185717"/>
                  </a:lnTo>
                  <a:cubicBezTo>
                    <a:pt x="10555" y="2185717"/>
                    <a:pt x="0" y="2175162"/>
                    <a:pt x="0" y="2162142"/>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4" id="4"/>
            <p:cNvSpPr txBox="true"/>
            <p:nvPr/>
          </p:nvSpPr>
          <p:spPr>
            <a:xfrm>
              <a:off x="0" y="85725"/>
              <a:ext cx="1533236" cy="209999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200064" y="1581612"/>
            <a:ext cx="5911185" cy="8426739"/>
            <a:chOff x="0" y="0"/>
            <a:chExt cx="1533236" cy="2185717"/>
          </a:xfrm>
        </p:grpSpPr>
        <p:sp>
          <p:nvSpPr>
            <p:cNvPr name="Freeform 6" id="6"/>
            <p:cNvSpPr/>
            <p:nvPr/>
          </p:nvSpPr>
          <p:spPr>
            <a:xfrm flipH="false" flipV="false" rot="0">
              <a:off x="0" y="0"/>
              <a:ext cx="1533236" cy="2185717"/>
            </a:xfrm>
            <a:custGeom>
              <a:avLst/>
              <a:gdLst/>
              <a:ahLst/>
              <a:cxnLst/>
              <a:rect r="r" b="b" t="t" l="l"/>
              <a:pathLst>
                <a:path h="2185717" w="1533236">
                  <a:moveTo>
                    <a:pt x="23575" y="0"/>
                  </a:moveTo>
                  <a:lnTo>
                    <a:pt x="1509661" y="0"/>
                  </a:lnTo>
                  <a:cubicBezTo>
                    <a:pt x="1515913" y="0"/>
                    <a:pt x="1521910" y="2484"/>
                    <a:pt x="1526331" y="6905"/>
                  </a:cubicBezTo>
                  <a:cubicBezTo>
                    <a:pt x="1530752" y="11326"/>
                    <a:pt x="1533236" y="17322"/>
                    <a:pt x="1533236" y="23575"/>
                  </a:cubicBezTo>
                  <a:lnTo>
                    <a:pt x="1533236" y="2162142"/>
                  </a:lnTo>
                  <a:cubicBezTo>
                    <a:pt x="1533236" y="2175162"/>
                    <a:pt x="1522681" y="2185717"/>
                    <a:pt x="1509661" y="2185717"/>
                  </a:cubicBezTo>
                  <a:lnTo>
                    <a:pt x="23575" y="2185717"/>
                  </a:lnTo>
                  <a:cubicBezTo>
                    <a:pt x="10555" y="2185717"/>
                    <a:pt x="0" y="2175162"/>
                    <a:pt x="0" y="2162142"/>
                  </a:cubicBezTo>
                  <a:lnTo>
                    <a:pt x="0" y="23575"/>
                  </a:lnTo>
                  <a:cubicBezTo>
                    <a:pt x="0" y="10555"/>
                    <a:pt x="10555" y="0"/>
                    <a:pt x="23575" y="0"/>
                  </a:cubicBezTo>
                  <a:close/>
                </a:path>
              </a:pathLst>
            </a:custGeom>
            <a:solidFill>
              <a:srgbClr val="000000">
                <a:alpha val="0"/>
              </a:srgbClr>
            </a:solidFill>
            <a:ln w="19050" cap="sq">
              <a:solidFill>
                <a:srgbClr val="031F3B"/>
              </a:solidFill>
              <a:prstDash val="solid"/>
              <a:miter/>
            </a:ln>
          </p:spPr>
        </p:sp>
        <p:sp>
          <p:nvSpPr>
            <p:cNvPr name="TextBox 7" id="7"/>
            <p:cNvSpPr txBox="true"/>
            <p:nvPr/>
          </p:nvSpPr>
          <p:spPr>
            <a:xfrm>
              <a:off x="0" y="85725"/>
              <a:ext cx="1533236" cy="2099992"/>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2969970" y="7600223"/>
            <a:ext cx="5176087" cy="2042503"/>
          </a:xfrm>
          <a:custGeom>
            <a:avLst/>
            <a:gdLst/>
            <a:ahLst/>
            <a:cxnLst/>
            <a:rect r="r" b="b" t="t" l="l"/>
            <a:pathLst>
              <a:path h="2042503" w="5176087">
                <a:moveTo>
                  <a:pt x="0" y="0"/>
                </a:moveTo>
                <a:lnTo>
                  <a:pt x="5176087" y="0"/>
                </a:lnTo>
                <a:lnTo>
                  <a:pt x="5176087" y="2042504"/>
                </a:lnTo>
                <a:lnTo>
                  <a:pt x="0" y="2042504"/>
                </a:lnTo>
                <a:lnTo>
                  <a:pt x="0" y="0"/>
                </a:lnTo>
                <a:close/>
              </a:path>
            </a:pathLst>
          </a:custGeom>
          <a:blipFill>
            <a:blip r:embed="rId2"/>
            <a:stretch>
              <a:fillRect l="0" t="0" r="0" b="0"/>
            </a:stretch>
          </a:blipFill>
        </p:spPr>
      </p:sp>
      <p:grpSp>
        <p:nvGrpSpPr>
          <p:cNvPr name="Group 9" id="9"/>
          <p:cNvGrpSpPr/>
          <p:nvPr/>
        </p:nvGrpSpPr>
        <p:grpSpPr>
          <a:xfrm rot="0">
            <a:off x="3588605" y="1696470"/>
            <a:ext cx="3683729" cy="983521"/>
            <a:chOff x="0" y="0"/>
            <a:chExt cx="1002912" cy="267768"/>
          </a:xfrm>
        </p:grpSpPr>
        <p:sp>
          <p:nvSpPr>
            <p:cNvPr name="Freeform 10" id="10"/>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1" id="11"/>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4158720" y="1955186"/>
            <a:ext cx="404226" cy="466088"/>
          </a:xfrm>
          <a:custGeom>
            <a:avLst/>
            <a:gdLst/>
            <a:ahLst/>
            <a:cxnLst/>
            <a:rect r="r" b="b" t="t" l="l"/>
            <a:pathLst>
              <a:path h="466088" w="404226">
                <a:moveTo>
                  <a:pt x="0" y="0"/>
                </a:moveTo>
                <a:lnTo>
                  <a:pt x="404226" y="0"/>
                </a:lnTo>
                <a:lnTo>
                  <a:pt x="404226"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1313792" y="1696470"/>
            <a:ext cx="3683729" cy="983521"/>
            <a:chOff x="0" y="0"/>
            <a:chExt cx="1002912" cy="267768"/>
          </a:xfrm>
        </p:grpSpPr>
        <p:sp>
          <p:nvSpPr>
            <p:cNvPr name="Freeform 14" id="14"/>
            <p:cNvSpPr/>
            <p:nvPr/>
          </p:nvSpPr>
          <p:spPr>
            <a:xfrm flipH="false" flipV="false" rot="0">
              <a:off x="0" y="0"/>
              <a:ext cx="1002913" cy="267768"/>
            </a:xfrm>
            <a:custGeom>
              <a:avLst/>
              <a:gdLst/>
              <a:ahLst/>
              <a:cxnLst/>
              <a:rect r="r" b="b" t="t" l="l"/>
              <a:pathLst>
                <a:path h="267768" w="1002913">
                  <a:moveTo>
                    <a:pt x="37830" y="0"/>
                  </a:moveTo>
                  <a:lnTo>
                    <a:pt x="965083" y="0"/>
                  </a:lnTo>
                  <a:cubicBezTo>
                    <a:pt x="985976" y="0"/>
                    <a:pt x="1002913" y="16937"/>
                    <a:pt x="1002913" y="37830"/>
                  </a:cubicBezTo>
                  <a:lnTo>
                    <a:pt x="1002913" y="229939"/>
                  </a:lnTo>
                  <a:cubicBezTo>
                    <a:pt x="1002913" y="250831"/>
                    <a:pt x="985976" y="267768"/>
                    <a:pt x="965083" y="267768"/>
                  </a:cubicBezTo>
                  <a:lnTo>
                    <a:pt x="37830" y="267768"/>
                  </a:lnTo>
                  <a:cubicBezTo>
                    <a:pt x="27797" y="267768"/>
                    <a:pt x="18175" y="263783"/>
                    <a:pt x="11080" y="256688"/>
                  </a:cubicBezTo>
                  <a:cubicBezTo>
                    <a:pt x="3986" y="249594"/>
                    <a:pt x="0" y="239972"/>
                    <a:pt x="0" y="229939"/>
                  </a:cubicBezTo>
                  <a:lnTo>
                    <a:pt x="0" y="37830"/>
                  </a:lnTo>
                  <a:cubicBezTo>
                    <a:pt x="0" y="16937"/>
                    <a:pt x="16937" y="0"/>
                    <a:pt x="37830" y="0"/>
                  </a:cubicBezTo>
                  <a:close/>
                </a:path>
              </a:pathLst>
            </a:custGeom>
            <a:solidFill>
              <a:srgbClr val="031F3B"/>
            </a:solidFill>
          </p:spPr>
        </p:sp>
        <p:sp>
          <p:nvSpPr>
            <p:cNvPr name="TextBox 15" id="15"/>
            <p:cNvSpPr txBox="true"/>
            <p:nvPr/>
          </p:nvSpPr>
          <p:spPr>
            <a:xfrm>
              <a:off x="0" y="85725"/>
              <a:ext cx="1002912" cy="182043"/>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12068358"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4199116" y="1955186"/>
            <a:ext cx="404226" cy="466088"/>
          </a:xfrm>
          <a:custGeom>
            <a:avLst/>
            <a:gdLst/>
            <a:ahLst/>
            <a:cxnLst/>
            <a:rect r="r" b="b" t="t" l="l"/>
            <a:pathLst>
              <a:path h="466088" w="404226">
                <a:moveTo>
                  <a:pt x="0" y="0"/>
                </a:moveTo>
                <a:lnTo>
                  <a:pt x="404225" y="0"/>
                </a:lnTo>
                <a:lnTo>
                  <a:pt x="404225" y="466089"/>
                </a:lnTo>
                <a:lnTo>
                  <a:pt x="0" y="4660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418407" y="5136251"/>
            <a:ext cx="5474500" cy="1971768"/>
          </a:xfrm>
          <a:custGeom>
            <a:avLst/>
            <a:gdLst/>
            <a:ahLst/>
            <a:cxnLst/>
            <a:rect r="r" b="b" t="t" l="l"/>
            <a:pathLst>
              <a:path h="1971768" w="5474500">
                <a:moveTo>
                  <a:pt x="0" y="0"/>
                </a:moveTo>
                <a:lnTo>
                  <a:pt x="5474500" y="0"/>
                </a:lnTo>
                <a:lnTo>
                  <a:pt x="5474500" y="1971768"/>
                </a:lnTo>
                <a:lnTo>
                  <a:pt x="0" y="1971768"/>
                </a:lnTo>
                <a:lnTo>
                  <a:pt x="0" y="0"/>
                </a:lnTo>
                <a:close/>
              </a:path>
            </a:pathLst>
          </a:custGeom>
          <a:blipFill>
            <a:blip r:embed="rId5"/>
            <a:stretch>
              <a:fillRect l="0" t="0" r="0" b="0"/>
            </a:stretch>
          </a:blipFill>
        </p:spPr>
      </p:sp>
      <p:grpSp>
        <p:nvGrpSpPr>
          <p:cNvPr name="Group 19" id="19"/>
          <p:cNvGrpSpPr/>
          <p:nvPr/>
        </p:nvGrpSpPr>
        <p:grpSpPr>
          <a:xfrm rot="0">
            <a:off x="13067181" y="5001550"/>
            <a:ext cx="1302648" cy="2241169"/>
            <a:chOff x="0" y="0"/>
            <a:chExt cx="343084" cy="590267"/>
          </a:xfrm>
        </p:grpSpPr>
        <p:sp>
          <p:nvSpPr>
            <p:cNvPr name="Freeform 20" id="20"/>
            <p:cNvSpPr/>
            <p:nvPr/>
          </p:nvSpPr>
          <p:spPr>
            <a:xfrm flipH="false" flipV="false" rot="0">
              <a:off x="0" y="0"/>
              <a:ext cx="343084" cy="590267"/>
            </a:xfrm>
            <a:custGeom>
              <a:avLst/>
              <a:gdLst/>
              <a:ahLst/>
              <a:cxnLst/>
              <a:rect r="r" b="b" t="t" l="l"/>
              <a:pathLst>
                <a:path h="590267" w="343084">
                  <a:moveTo>
                    <a:pt x="0" y="0"/>
                  </a:moveTo>
                  <a:lnTo>
                    <a:pt x="343084" y="0"/>
                  </a:lnTo>
                  <a:lnTo>
                    <a:pt x="343084" y="590267"/>
                  </a:lnTo>
                  <a:lnTo>
                    <a:pt x="0" y="590267"/>
                  </a:lnTo>
                  <a:close/>
                </a:path>
              </a:pathLst>
            </a:custGeom>
            <a:solidFill>
              <a:srgbClr val="000000">
                <a:alpha val="0"/>
              </a:srgbClr>
            </a:solidFill>
            <a:ln w="28575" cap="sq">
              <a:solidFill>
                <a:srgbClr val="DFAE3E"/>
              </a:solidFill>
              <a:prstDash val="dash"/>
              <a:miter/>
            </a:ln>
          </p:spPr>
        </p:sp>
        <p:sp>
          <p:nvSpPr>
            <p:cNvPr name="TextBox 21" id="21"/>
            <p:cNvSpPr txBox="true"/>
            <p:nvPr/>
          </p:nvSpPr>
          <p:spPr>
            <a:xfrm>
              <a:off x="0" y="85725"/>
              <a:ext cx="343084" cy="504542"/>
            </a:xfrm>
            <a:prstGeom prst="rect">
              <a:avLst/>
            </a:prstGeom>
          </p:spPr>
          <p:txBody>
            <a:bodyPr anchor="ctr" rtlCol="false" tIns="50800" lIns="50800" bIns="50800" rIns="50800"/>
            <a:lstStyle/>
            <a:p>
              <a:pPr algn="ctr">
                <a:lnSpc>
                  <a:spcPts val="1925"/>
                </a:lnSpc>
              </a:pPr>
            </a:p>
          </p:txBody>
        </p:sp>
      </p:grpSp>
      <p:sp>
        <p:nvSpPr>
          <p:cNvPr name="TextBox 22" id="22"/>
          <p:cNvSpPr txBox="true"/>
          <p:nvPr/>
        </p:nvSpPr>
        <p:spPr>
          <a:xfrm rot="0">
            <a:off x="10418407" y="3080041"/>
            <a:ext cx="5474500" cy="1564005"/>
          </a:xfrm>
          <a:prstGeom prst="rect">
            <a:avLst/>
          </a:prstGeom>
        </p:spPr>
        <p:txBody>
          <a:bodyPr anchor="t" rtlCol="false" tIns="0" lIns="0" bIns="0" rIns="0">
            <a:spAutoFit/>
          </a:bodyPr>
          <a:lstStyle/>
          <a:p>
            <a:pPr algn="just">
              <a:lnSpc>
                <a:spcPts val="2519"/>
              </a:lnSpc>
              <a:spcBef>
                <a:spcPct val="0"/>
              </a:spcBef>
            </a:pPr>
            <a:r>
              <a:rPr lang="en-US" sz="1799" spc="-30">
                <a:solidFill>
                  <a:srgbClr val="031F3B"/>
                </a:solidFill>
                <a:latin typeface="Public Sans"/>
              </a:rPr>
              <a:t>Nous remarquons une grande disparité dans le taux de remplissage des données. Les années les plus complètes se situent entre 2000 et 2015 avec des pics de complétude en 2000, 2005 et 2010 qui atteint plus de 25% de taux de remplissage.</a:t>
            </a:r>
          </a:p>
        </p:txBody>
      </p:sp>
      <p:sp>
        <p:nvSpPr>
          <p:cNvPr name="TextBox 23" id="23"/>
          <p:cNvSpPr txBox="true"/>
          <p:nvPr/>
        </p:nvSpPr>
        <p:spPr>
          <a:xfrm rot="0">
            <a:off x="2688248" y="209550"/>
            <a:ext cx="12911505" cy="1232538"/>
          </a:xfrm>
          <a:prstGeom prst="rect">
            <a:avLst/>
          </a:prstGeom>
        </p:spPr>
        <p:txBody>
          <a:bodyPr anchor="t" rtlCol="false" tIns="0" lIns="0" bIns="0" rIns="0">
            <a:spAutoFit/>
          </a:bodyPr>
          <a:lstStyle/>
          <a:p>
            <a:pPr algn="ctr">
              <a:lnSpc>
                <a:spcPts val="9120"/>
              </a:lnSpc>
            </a:pPr>
            <a:r>
              <a:rPr lang="en-US" sz="9500" spc="-779">
                <a:solidFill>
                  <a:srgbClr val="031F3B"/>
                </a:solidFill>
                <a:latin typeface="Public Sans"/>
              </a:rPr>
              <a:t>Préparation </a:t>
            </a:r>
          </a:p>
        </p:txBody>
      </p:sp>
      <p:sp>
        <p:nvSpPr>
          <p:cNvPr name="TextBox 24" id="24"/>
          <p:cNvSpPr txBox="true"/>
          <p:nvPr/>
        </p:nvSpPr>
        <p:spPr>
          <a:xfrm rot="0">
            <a:off x="2842425" y="3080041"/>
            <a:ext cx="5431177" cy="4714875"/>
          </a:xfrm>
          <a:prstGeom prst="rect">
            <a:avLst/>
          </a:prstGeom>
        </p:spPr>
        <p:txBody>
          <a:bodyPr anchor="t" rtlCol="false" tIns="0" lIns="0" bIns="0" rIns="0">
            <a:spAutoFit/>
          </a:bodyPr>
          <a:lstStyle/>
          <a:p>
            <a:pPr algn="just">
              <a:lnSpc>
                <a:spcPts val="2519"/>
              </a:lnSpc>
            </a:pPr>
            <a:r>
              <a:rPr lang="en-US" sz="1799" spc="-30">
                <a:solidFill>
                  <a:srgbClr val="031F3B"/>
                </a:solidFill>
                <a:latin typeface="Public Sans"/>
              </a:rPr>
              <a:t>Nous disposons d’un fichier avec 241 lignes, nous devons donc nettoyer </a:t>
            </a:r>
          </a:p>
          <a:p>
            <a:pPr algn="just">
              <a:lnSpc>
                <a:spcPts val="2519"/>
              </a:lnSpc>
            </a:pPr>
          </a:p>
          <a:p>
            <a:pPr marL="388618" indent="-194309" lvl="1">
              <a:lnSpc>
                <a:spcPts val="2519"/>
              </a:lnSpc>
              <a:buFont typeface="Arial"/>
              <a:buChar char="•"/>
            </a:pPr>
            <a:r>
              <a:rPr lang="en-US" sz="1799" spc="-30">
                <a:solidFill>
                  <a:srgbClr val="031F3B"/>
                </a:solidFill>
                <a:latin typeface="Public Sans"/>
              </a:rPr>
              <a:t>Nous supprimons 27 individus qui représentent des régions géographiques (Arab World, Euro Area, South Asia, etc...)</a:t>
            </a:r>
          </a:p>
          <a:p>
            <a:pPr algn="just">
              <a:lnSpc>
                <a:spcPts val="2519"/>
              </a:lnSpc>
            </a:pPr>
          </a:p>
          <a:p>
            <a:pPr marL="388618" indent="-194309" lvl="1">
              <a:lnSpc>
                <a:spcPts val="2519"/>
              </a:lnSpc>
              <a:buFont typeface="Arial"/>
              <a:buChar char="•"/>
            </a:pPr>
            <a:r>
              <a:rPr lang="en-US" sz="1799" spc="-30">
                <a:solidFill>
                  <a:srgbClr val="031F3B"/>
                </a:solidFill>
                <a:latin typeface="Public Sans"/>
              </a:rPr>
              <a:t>Nous supprimons</a:t>
            </a:r>
            <a:r>
              <a:rPr lang="en-US" sz="1799" spc="-30">
                <a:solidFill>
                  <a:srgbClr val="031F3B"/>
                </a:solidFill>
                <a:latin typeface="Public Sans"/>
              </a:rPr>
              <a:t> 34 individus correspondant aux pays à très faible revenus (Low income)</a:t>
            </a:r>
          </a:p>
          <a:p>
            <a:pPr>
              <a:lnSpc>
                <a:spcPts val="2519"/>
              </a:lnSpc>
            </a:pPr>
          </a:p>
          <a:p>
            <a:pPr>
              <a:lnSpc>
                <a:spcPts val="2519"/>
              </a:lnSpc>
            </a:pPr>
            <a:r>
              <a:rPr lang="en-US" sz="1799" spc="-30">
                <a:solidFill>
                  <a:srgbClr val="031F3B"/>
                </a:solidFill>
                <a:latin typeface="Public Sans"/>
              </a:rPr>
              <a:t>Nous disponsons donc d’un jeu de donnée contenant 180 pays avec leur Code d’identification et la région du monde où ils se trouvent</a:t>
            </a:r>
          </a:p>
          <a:p>
            <a:pPr>
              <a:lnSpc>
                <a:spcPts val="2519"/>
              </a:lnSpc>
            </a:pPr>
          </a:p>
          <a:p>
            <a:pPr>
              <a:lnSpc>
                <a:spcPts val="2519"/>
              </a:lnSpc>
              <a:spcBef>
                <a:spcPct val="0"/>
              </a:spcBef>
            </a:pPr>
          </a:p>
        </p:txBody>
      </p:sp>
      <p:sp>
        <p:nvSpPr>
          <p:cNvPr name="TextBox 25" id="25"/>
          <p:cNvSpPr txBox="true"/>
          <p:nvPr/>
        </p:nvSpPr>
        <p:spPr>
          <a:xfrm rot="0">
            <a:off x="10376894" y="7442451"/>
            <a:ext cx="5474500" cy="2200275"/>
          </a:xfrm>
          <a:prstGeom prst="rect">
            <a:avLst/>
          </a:prstGeom>
        </p:spPr>
        <p:txBody>
          <a:bodyPr anchor="t" rtlCol="false" tIns="0" lIns="0" bIns="0" rIns="0">
            <a:spAutoFit/>
          </a:bodyPr>
          <a:lstStyle/>
          <a:p>
            <a:pPr algn="just" marL="388618" indent="-194309" lvl="1">
              <a:lnSpc>
                <a:spcPts val="2519"/>
              </a:lnSpc>
              <a:buFont typeface="Arial"/>
              <a:buChar char="•"/>
            </a:pPr>
            <a:r>
              <a:rPr lang="en-US" sz="1799" spc="-30">
                <a:solidFill>
                  <a:srgbClr val="031F3B"/>
                </a:solidFill>
                <a:latin typeface="Public Sans"/>
              </a:rPr>
              <a:t>Nous conservons les données de l’année 2015 pour avoir les données les plus récentes avec une fonction de récupération de la donnée la plus récente.</a:t>
            </a:r>
          </a:p>
          <a:p>
            <a:pPr algn="just" marL="388618" indent="-194309" lvl="1">
              <a:lnSpc>
                <a:spcPts val="2519"/>
              </a:lnSpc>
              <a:spcBef>
                <a:spcPct val="0"/>
              </a:spcBef>
              <a:buFont typeface="Arial"/>
              <a:buChar char="•"/>
            </a:pPr>
            <a:r>
              <a:rPr lang="en-US" sz="1799" spc="-30">
                <a:solidFill>
                  <a:srgbClr val="031F3B"/>
                </a:solidFill>
                <a:latin typeface="Public Sans"/>
              </a:rPr>
              <a:t>Nous conservons aussi les données de l’année 2010 afin d’avoir une idée de l’évolution de l’indicateur en 5 ans.</a:t>
            </a:r>
          </a:p>
        </p:txBody>
      </p:sp>
      <p:sp>
        <p:nvSpPr>
          <p:cNvPr name="TextBox 26" id="26"/>
          <p:cNvSpPr txBox="true"/>
          <p:nvPr/>
        </p:nvSpPr>
        <p:spPr>
          <a:xfrm rot="0">
            <a:off x="3768559" y="1960578"/>
            <a:ext cx="3683729" cy="531505"/>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Country</a:t>
            </a:r>
          </a:p>
        </p:txBody>
      </p:sp>
      <p:sp>
        <p:nvSpPr>
          <p:cNvPr name="TextBox 27" id="27"/>
          <p:cNvSpPr txBox="true"/>
          <p:nvPr/>
        </p:nvSpPr>
        <p:spPr>
          <a:xfrm rot="0">
            <a:off x="11313792" y="1950735"/>
            <a:ext cx="3683729" cy="1017280"/>
          </a:xfrm>
          <a:prstGeom prst="rect">
            <a:avLst/>
          </a:prstGeom>
        </p:spPr>
        <p:txBody>
          <a:bodyPr anchor="t" rtlCol="false" tIns="0" lIns="0" bIns="0" rIns="0">
            <a:spAutoFit/>
          </a:bodyPr>
          <a:lstStyle/>
          <a:p>
            <a:pPr algn="ctr">
              <a:lnSpc>
                <a:spcPts val="3840"/>
              </a:lnSpc>
            </a:pPr>
            <a:r>
              <a:rPr lang="en-US" sz="4000" spc="-328">
                <a:solidFill>
                  <a:srgbClr val="FFFFFF"/>
                </a:solidFill>
                <a:latin typeface="Public Sans"/>
              </a:rPr>
              <a:t>Data</a:t>
            </a:r>
          </a:p>
          <a:p>
            <a:pPr algn="ctr">
              <a:lnSpc>
                <a:spcPts val="38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DAF8GaTfHCE</dc:identifier>
  <dcterms:modified xsi:type="dcterms:W3CDTF">2011-08-01T06:04:30Z</dcterms:modified>
  <cp:revision>1</cp:revision>
  <dc:title>Social Psychology</dc:title>
</cp:coreProperties>
</file>